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8" r:id="rId3"/>
    <p:sldId id="259" r:id="rId4"/>
    <p:sldId id="308" r:id="rId5"/>
    <p:sldId id="278" r:id="rId6"/>
    <p:sldId id="258" r:id="rId7"/>
    <p:sldId id="274" r:id="rId8"/>
    <p:sldId id="298" r:id="rId9"/>
    <p:sldId id="275" r:id="rId10"/>
    <p:sldId id="276" r:id="rId11"/>
    <p:sldId id="279" r:id="rId12"/>
    <p:sldId id="280" r:id="rId13"/>
    <p:sldId id="260" r:id="rId14"/>
    <p:sldId id="326" r:id="rId15"/>
    <p:sldId id="320" r:id="rId16"/>
    <p:sldId id="321" r:id="rId17"/>
    <p:sldId id="309" r:id="rId18"/>
    <p:sldId id="263" r:id="rId19"/>
    <p:sldId id="269" r:id="rId20"/>
    <p:sldId id="311" r:id="rId21"/>
    <p:sldId id="294" r:id="rId22"/>
    <p:sldId id="312" r:id="rId23"/>
    <p:sldId id="283" r:id="rId24"/>
    <p:sldId id="284" r:id="rId25"/>
    <p:sldId id="296" r:id="rId26"/>
    <p:sldId id="323" r:id="rId27"/>
    <p:sldId id="331" r:id="rId28"/>
    <p:sldId id="315" r:id="rId29"/>
    <p:sldId id="324" r:id="rId30"/>
    <p:sldId id="332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800000"/>
    <a:srgbClr val="FFFF00"/>
    <a:srgbClr val="039734"/>
    <a:srgbClr val="0033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4660"/>
  </p:normalViewPr>
  <p:slideViewPr>
    <p:cSldViewPr>
      <p:cViewPr varScale="1">
        <p:scale>
          <a:sx n="83" d="100"/>
          <a:sy n="83" d="100"/>
        </p:scale>
        <p:origin x="11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96E4E6-A3EB-4B87-B875-00E37C9682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CC49D2-6367-4462-9711-841475A59F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B80FB9F-BAFA-4091-BEE2-EEB362EC3F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541D92C1-DF37-4EB3-BDE6-B909EBCAD3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AD2B90E-F565-46B4-809A-8D3D9F090F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B3E71885-BE39-45F1-9847-DB89B84F6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B1F377-46F2-4D27-AD51-3C5446EF2D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3A47CBE-EA62-4987-812F-F48E580DE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EC36AB-039E-4CA1-991A-E47270D57102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C67F9A1-2B43-425B-8472-BFD64CDEA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1B4007E-1CD1-4AAC-A4E6-60864EE65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9FC0F7B-8CDA-4C45-B816-EC665881E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C99A4-CC51-475F-BB3C-8EBEF5768E8F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05B5B61-C324-43B2-8CB5-D2E293835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874F4C0-9B0E-4276-9C51-7007FE0F9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7225A-F44F-4860-9435-377AC542B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8082A-E100-45C0-A446-796EE1918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8698C-F3BB-4385-98E6-583DE1AFA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632B-35D5-4746-BABE-C45E68772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1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35499-CABB-4699-BEE5-C1816A522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26DA4-EE5C-407E-A357-38C0E3914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E8FCE-FA85-4E82-AFC2-8228EA0A1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371B-7C7F-4732-87D9-83D4E6913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2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FF7E62-FABF-4BAF-98A2-EC0A65DBB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6E20D5-8C48-4F6B-BE64-E28CE54A5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3E651F-0A83-4883-B270-85A66B8EC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8278-593A-4DAD-8FD9-BD3AD30852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68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D4C1C-1762-4192-88C9-CEA9D430E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63C25-E759-4A5F-9480-7F5630562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DECB48-9B01-482C-9BA0-9BE792096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640B-6FF0-4BDB-8FF4-590476B86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52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C63557-C268-431B-8CA3-A2586C1E8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D8042-AEF3-4558-B5FA-B77D9D59B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ADBF7-6C0A-4C64-AFC8-7F65DF09B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4874-5082-4177-AEC2-E6CCCB7D0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4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CB8DA-DB3D-4C9F-902F-DFA10D4E6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9D63F-8052-4CEF-98E2-89BB4B821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836E3-6742-46C9-A258-25280464A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7AB6-CD77-4662-BE0D-CAF2D6CF5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86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427540-FED3-4791-8486-21597EDF1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2D4E3-EAB6-4550-BAB4-0D194C03F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B41E40-E9AE-4CA7-B6B3-7D41701F4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CBD6-3DB5-4928-B6B3-4A3E6C51FE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74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FFFB9F-DB93-4F7E-BC4C-D7C60CD67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7686ED-652F-477A-AB01-4E07A9E71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0E7486-2A6A-4ABD-86C9-469094BDE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0F33-D287-4EA9-B51B-06B1F14E1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38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87B5ED-470E-48A5-9B4F-A76C92ABE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158AB2-1D5B-46F2-A017-EBB0DFB91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C8C5CE-CCDF-45AA-8367-873EC88B2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7BFA-2162-4B0D-A941-F2FA4365F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7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025FC-39E0-47FC-871A-82CA48389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13B2E-79F4-4CE1-9EBB-2121758B3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80C72D-C191-4763-935A-43068C793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5481-C002-4377-A862-B171D3E9D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4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46A14-93E0-4D85-9F38-4167ECF98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DB706-D504-4F49-A523-B7A89B248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ACA8A-5B17-4E92-AB6D-239EA3E80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CBE1B-813B-4780-B401-ED8287922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6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50000">
              <a:srgbClr val="FFFFCC"/>
            </a:gs>
            <a:gs pos="100000">
              <a:srgbClr val="CC33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8BDF01-AF5A-4C3B-A5CD-76F846A3C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D0F210-273C-4AD6-B213-E4B4148D5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CCBBAF-315D-4EDF-B82B-53DE92E998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D91E6C-83E5-46E1-B2D2-7787ED7E2F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0E4A74-C9B8-4E29-8A47-2F3BC1FC0A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F6CA58-39A1-4B25-9AF1-01E1FB998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ediation63" TargetMode="External"/><Relationship Id="rId2" Type="http://schemas.openxmlformats.org/officeDocument/2006/relationships/hyperlink" Target="mailto:pmtv68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541A87B-A695-4EEA-8335-F2780849D4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606425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3300"/>
                </a:solidFill>
              </a:rPr>
              <a:t>Школьные службы примирения</a:t>
            </a:r>
          </a:p>
        </p:txBody>
      </p:sp>
      <p:pic>
        <p:nvPicPr>
          <p:cNvPr id="3075" name="Picture 6" descr="Примирились">
            <a:extLst>
              <a:ext uri="{FF2B5EF4-FFF2-40B4-BE49-F238E27FC236}">
                <a16:creationId xmlns:a16="http://schemas.microsoft.com/office/drawing/2014/main" id="{FE6228CE-98B2-470B-86C8-8959DF81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01863"/>
            <a:ext cx="5832475" cy="384016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7">
            <a:extLst>
              <a:ext uri="{FF2B5EF4-FFF2-40B4-BE49-F238E27FC236}">
                <a16:creationId xmlns:a16="http://schemas.microsoft.com/office/drawing/2014/main" id="{F28ACB89-E68E-49AB-8306-697B7294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0350"/>
            <a:ext cx="719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>
                <a:solidFill>
                  <a:srgbClr val="003300"/>
                </a:solidFill>
              </a:rPr>
              <a:t>https://www.8-926-145-87-01.ru/</a:t>
            </a:r>
            <a:endParaRPr lang="ru-RU" altLang="ru-RU" sz="28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F6826F4-21FF-4AE2-85FC-63EC12E59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800000"/>
                </a:solidFill>
              </a:rPr>
              <a:t>Скрытые (многолетние) конфликты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15682DFD-1E50-46AF-99FB-6121A6615E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Групповое давление, отвержение, бойкот.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F161B0E4-BB7B-40B6-BA8F-7DCB73044B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  Замыкание в себе.</a:t>
            </a:r>
          </a:p>
        </p:txBody>
      </p:sp>
      <p:pic>
        <p:nvPicPr>
          <p:cNvPr id="12293" name="Picture 4" descr="Конфликт 8">
            <a:extLst>
              <a:ext uri="{FF2B5EF4-FFF2-40B4-BE49-F238E27FC236}">
                <a16:creationId xmlns:a16="http://schemas.microsoft.com/office/drawing/2014/main" id="{20DAFFFC-24B0-4703-8DF9-0019E441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4033838" cy="3990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5" descr="Конфликт 9 +">
            <a:extLst>
              <a:ext uri="{FF2B5EF4-FFF2-40B4-BE49-F238E27FC236}">
                <a16:creationId xmlns:a16="http://schemas.microsoft.com/office/drawing/2014/main" id="{EEDE4A11-BD90-41BF-9AE1-0BC36229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19350"/>
            <a:ext cx="2632075" cy="4105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4DED70-7A77-4E22-B059-BA898E154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Направление к психологу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2E86B4D-C492-4BA6-9C5A-E92FDC4F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24" y="2204864"/>
            <a:ext cx="3384376" cy="36006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/>
              <a:t>Позиция эксперта в работе с ребенком.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/>
          </a:p>
        </p:txBody>
      </p:sp>
      <p:pic>
        <p:nvPicPr>
          <p:cNvPr id="13316" name="Picture 4" descr="Я не псих 2">
            <a:extLst>
              <a:ext uri="{FF2B5EF4-FFF2-40B4-BE49-F238E27FC236}">
                <a16:creationId xmlns:a16="http://schemas.microsoft.com/office/drawing/2014/main" id="{8EFCF90E-C9EF-436F-88BA-2B092445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9"/>
          <a:stretch>
            <a:fillRect/>
          </a:stretch>
        </p:blipFill>
        <p:spPr bwMode="auto">
          <a:xfrm>
            <a:off x="5580063" y="1628775"/>
            <a:ext cx="30924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5">
            <a:extLst>
              <a:ext uri="{FF2B5EF4-FFF2-40B4-BE49-F238E27FC236}">
                <a16:creationId xmlns:a16="http://schemas.microsoft.com/office/drawing/2014/main" id="{88443B51-81F5-4B2D-9ED6-3A56FBB8C2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516688" y="3573463"/>
            <a:ext cx="1655762" cy="1279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10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Arial" panose="020B0604020202020204" pitchFamily="34" charset="0"/>
              </a:rPr>
              <a:t>Я не псих !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93D2558-AEB7-4DA2-B0D5-D18E08469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800000"/>
                </a:solidFill>
              </a:rPr>
              <a:t>Органы школьного самоуправления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60DB92F-B8AD-4F5C-96E0-6213F3D5C1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708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Часто повторяют педсовет или заседание КДН, поскольку другой модели подростки не видели. Причем порой они поступают более жестко и угрожают, поскольку не имеют взрослой разумности. </a:t>
            </a:r>
          </a:p>
        </p:txBody>
      </p:sp>
      <p:pic>
        <p:nvPicPr>
          <p:cNvPr id="14340" name="Picture 4" descr="4541">
            <a:extLst>
              <a:ext uri="{FF2B5EF4-FFF2-40B4-BE49-F238E27FC236}">
                <a16:creationId xmlns:a16="http://schemas.microsoft.com/office/drawing/2014/main" id="{26AD0740-FE5C-4DED-A85A-F1E5EC39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3889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5148580-5842-4920-B376-A0F3EB79D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800000"/>
                </a:solidFill>
              </a:rPr>
              <a:t>Что общего у этих способов?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E0BC2A1-9CE8-4269-A6EE-C6CA8A64A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Решение о способе выхода из конфликта принимают не сами участники ситуации, а кто-то другой,  используя при этом: </a:t>
            </a:r>
          </a:p>
          <a:p>
            <a:pPr eaLnBrk="1" hangingPunct="1">
              <a:buFontTx/>
              <a:buNone/>
            </a:pPr>
            <a:endParaRPr lang="ru-RU" altLang="ru-RU"/>
          </a:p>
          <a:p>
            <a:pPr eaLnBrk="1" hangingPunct="1"/>
            <a:r>
              <a:rPr lang="ru-RU" altLang="ru-RU"/>
              <a:t>власть (взрослые), </a:t>
            </a:r>
          </a:p>
          <a:p>
            <a:pPr eaLnBrk="1" hangingPunct="1"/>
            <a:r>
              <a:rPr lang="ru-RU" altLang="ru-RU"/>
              <a:t>физическую силу (дети на «стрелках»), </a:t>
            </a:r>
          </a:p>
          <a:p>
            <a:pPr eaLnBrk="1" hangingPunct="1"/>
            <a:r>
              <a:rPr lang="ru-RU" altLang="ru-RU"/>
              <a:t>психологическое давление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C3C7E7E6-887F-4215-B463-D5B015B3F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altLang="ru-RU"/>
              <a:t>Решение конфликта заменяется «принуждением к миру» и угрозой наказания за невыполнение требований.  </a:t>
            </a:r>
          </a:p>
          <a:p>
            <a:pPr>
              <a:buFontTx/>
              <a:buNone/>
            </a:pPr>
            <a:endParaRPr lang="ru-RU" altLang="ru-RU"/>
          </a:p>
          <a:p>
            <a:r>
              <a:rPr lang="ru-RU" altLang="ru-RU"/>
              <a:t>Дети не учатся способам решения конфликтов ответственности, поскольку решение за них находят взрослые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6C807CF-FF1C-4CE3-AB73-7D7F7184A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065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800">
                <a:solidFill>
                  <a:schemeClr val="accent2"/>
                </a:solidFill>
              </a:rPr>
              <a:t>Мы предлагаем для работы с конфликтами  использовать восстановительную медиацию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859EEBC-D9DF-46F2-AF6E-8326834C98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8316912" cy="1900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/>
              <a:t>   Медиация – это </a:t>
            </a:r>
            <a:r>
              <a:rPr lang="ru-RU" altLang="ru-RU" sz="2400" b="1"/>
              <a:t>встреча людей за СТОЛОМ ПЕРЕГОВОРОВ, где они смогут сами:</a:t>
            </a:r>
          </a:p>
          <a:p>
            <a:pPr eaLnBrk="1" hangingPunct="1">
              <a:buFontTx/>
              <a:buNone/>
            </a:pPr>
            <a:endParaRPr lang="ru-RU" altLang="ru-RU" sz="2400" b="1"/>
          </a:p>
          <a:p>
            <a:pPr eaLnBrk="1" hangingPunct="1"/>
            <a:r>
              <a:rPr lang="ru-RU" altLang="ru-RU" b="1"/>
              <a:t>Понять друг друга (не из ролей).</a:t>
            </a:r>
          </a:p>
          <a:p>
            <a:pPr eaLnBrk="1" hangingPunct="1"/>
            <a:r>
              <a:rPr lang="ru-RU" altLang="ru-RU" b="1"/>
              <a:t>Обсудить последствия конфликта и избавиться от негативных эмоций; </a:t>
            </a:r>
          </a:p>
          <a:p>
            <a:pPr eaLnBrk="1" hangingPunct="1"/>
            <a:r>
              <a:rPr lang="ru-RU" altLang="ru-RU" b="1"/>
              <a:t>Сами найти устраивающее всех решения;</a:t>
            </a:r>
          </a:p>
          <a:p>
            <a:pPr eaLnBrk="1" hangingPunct="1"/>
            <a:r>
              <a:rPr lang="ru-RU" altLang="ru-RU" b="1"/>
              <a:t>Обсудить, как избежать повторения конфликта в будущем.</a:t>
            </a:r>
            <a:r>
              <a:rPr lang="ru-RU" altLang="ru-RU" sz="2400"/>
              <a:t> </a:t>
            </a:r>
          </a:p>
          <a:p>
            <a:pPr eaLnBrk="1" hangingPunct="1"/>
            <a:r>
              <a:rPr lang="ru-RU" altLang="ru-RU" b="1"/>
              <a:t>Принять ответственность за исправление причиненного вреда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45472F-9055-4769-AEFB-02CFDCDB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   </a:t>
            </a:r>
            <a:r>
              <a:rPr lang="ru-RU" altLang="ru-RU"/>
              <a:t>Но могут ли стороны, находящиеся в сильной стрессовой ситуации,  испытывающие сильные эмоции страха, обиды, ненависти, предубеждения друг по отношению к другу  и т.д. говорить конструктивно?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/>
              <a:t>   Вряд ли.  Поэтому им нужен нейтральный посредник (медиатор),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/>
              <a:t>   который организует процесс взаимопонимания и конструктивную коммуникацию.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79149E6-7FE4-40AE-84C8-CFDBD5750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FF3300"/>
                </a:solidFill>
              </a:rPr>
              <a:t>Ведущий примирительной встречи (медиатор)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BE0A9B0-5E6A-47F6-BAF5-38AB0684A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 равной степени поддерживает участников, организует конструктивный диалог</a:t>
            </a:r>
          </a:p>
          <a:p>
            <a:pPr eaLnBrk="1" hangingPunct="1"/>
            <a:r>
              <a:rPr lang="ru-RU" altLang="ru-RU"/>
              <a:t>Не  судит, не защищает, не поучает, не жалеет и т.п.</a:t>
            </a:r>
          </a:p>
          <a:p>
            <a:pPr eaLnBrk="1" hangingPunct="1"/>
            <a:r>
              <a:rPr lang="ru-RU" altLang="ru-RU"/>
              <a:t>Способствует тому, чтобы обидчик возместил причиненный вред.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6E616565-FAB8-46D8-BD8D-075715E07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Ответственность в восстановительной медиации понимается </a:t>
            </a:r>
            <a:r>
              <a:rPr lang="ru-RU" altLang="ru-RU" u="sng"/>
              <a:t>не как наказание</a:t>
            </a:r>
            <a:r>
              <a:rPr lang="ru-RU" altLang="ru-RU"/>
              <a:t>, а как понимание обидчиком чувств потерпевшего,  последствий, к котором привело правонарушение, а затем  заглаживание причиненного вреда самим обидчиком. </a:t>
            </a:r>
          </a:p>
          <a:p>
            <a:pPr eaLnBrk="1" hangingPunct="1">
              <a:buFontTx/>
              <a:buNone/>
            </a:pPr>
            <a:r>
              <a:rPr lang="ru-RU" altLang="ru-RU"/>
              <a:t>  Поэтому ведущий  поддерживает ответственное поведение сторон конфликта.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E26CE8-54EA-4499-9D35-8B949AF74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/>
              <a:t>   В школе собраны дети из разных социальных слоев, разных национальностей, разных стилей воспитания и т.д., что создает потенциально конфликтную среду, в которой школьники обязаны находиться значительную часть своего времени.</a:t>
            </a:r>
          </a:p>
          <a:p>
            <a:pPr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EEFEF380-3927-407A-B55A-74C64B19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t="27730" b="9785"/>
          <a:stretch>
            <a:fillRect/>
          </a:stretch>
        </p:blipFill>
        <p:spPr bwMode="auto">
          <a:xfrm>
            <a:off x="900113" y="3441700"/>
            <a:ext cx="705643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>
            <a:extLst>
              <a:ext uri="{FF2B5EF4-FFF2-40B4-BE49-F238E27FC236}">
                <a16:creationId xmlns:a16="http://schemas.microsoft.com/office/drawing/2014/main" id="{8D982221-FBF2-46C5-89BD-F2098D9FC7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ru-RU" altLang="ru-RU" sz="3600"/>
              <a:t> Конфликт должен быть решен его непосредственными участниками, поскольку только они смогут найти лучшее решение. И если они приняли на себя ответственность за решение, то наверняка его выполнят и больше не попадут в подобную ситуацию.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A872F44-34FA-4297-9ADD-36E66EAA9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000">
                <a:cs typeface="Times New Roman" panose="02020603050405020304" pitchFamily="18" charset="0"/>
              </a:rPr>
              <a:t>  </a:t>
            </a:r>
            <a:r>
              <a:rPr lang="ru-RU" altLang="ru-RU" sz="3600"/>
              <a:t>Медиаторами в школах становятся не только взрослые, но и  подростки, поскольку у них наиболее тесный контакт со сверстниками.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  Взрослым подростки часто не доверяют или боятся прослыть «стукачами».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B3F88FA-822D-45E2-B5F8-846EEE651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ru-RU" altLang="ru-RU"/>
              <a:t>Медиатор организует примирительную встречу только при добровольном участии обеих сторон  и в интересах сторон. Для этого он предварительно встречается с  каждым из участников отдельно.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44E8657-99FA-451C-8E5B-6655E5FF7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Программа примирения состоит из: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8F050F36-52CF-4278-905B-7F410BFE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41767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AEEFF62-4C31-4376-9BDD-89200F098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  </a:t>
            </a:r>
          </a:p>
          <a:p>
            <a:pPr eaLnBrk="1" hangingPunct="1">
              <a:buFontTx/>
              <a:buNone/>
            </a:pPr>
            <a:endParaRPr lang="ru-RU" altLang="ru-RU"/>
          </a:p>
          <a:p>
            <a:pPr eaLnBrk="1" hangingPunct="1">
              <a:buFontTx/>
              <a:buNone/>
            </a:pP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/>
              <a:t>   Чтобы процесс медиации был не случайным и ситуативным, важно вписать школьную медиацию в структуру школы. Для этого в школах создаются службы примирения.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5">
            <a:extLst>
              <a:ext uri="{FF2B5EF4-FFF2-40B4-BE49-F238E27FC236}">
                <a16:creationId xmlns:a16="http://schemas.microsoft.com/office/drawing/2014/main" id="{E6772E21-2989-40EF-8C59-677DAC3B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947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>
            <a:extLst>
              <a:ext uri="{FF2B5EF4-FFF2-40B4-BE49-F238E27FC236}">
                <a16:creationId xmlns:a16="http://schemas.microsoft.com/office/drawing/2014/main" id="{FDA7194C-B220-4D15-BA3E-4084D13A2B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Служба примирения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1C2B27A9-108D-4DE0-B4A2-64419BA6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090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F420B124-A77D-470A-B2BC-248620AD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73238"/>
            <a:ext cx="5905500" cy="324008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30723" name="Oval 5">
            <a:extLst>
              <a:ext uri="{FF2B5EF4-FFF2-40B4-BE49-F238E27FC236}">
                <a16:creationId xmlns:a16="http://schemas.microsoft.com/office/drawing/2014/main" id="{A01FA7E9-1F7A-4C31-BAA3-7C735D12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213100"/>
            <a:ext cx="358775" cy="35877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30724" name="Line 6">
            <a:extLst>
              <a:ext uri="{FF2B5EF4-FFF2-40B4-BE49-F238E27FC236}">
                <a16:creationId xmlns:a16="http://schemas.microsoft.com/office/drawing/2014/main" id="{7101AF97-CA0F-46BF-96CE-8776B4563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429000"/>
            <a:ext cx="18002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WordArt 8">
            <a:extLst>
              <a:ext uri="{FF2B5EF4-FFF2-40B4-BE49-F238E27FC236}">
                <a16:creationId xmlns:a16="http://schemas.microsoft.com/office/drawing/2014/main" id="{1660C9B1-0CC0-4DAB-B6BA-3A6067857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1844675"/>
            <a:ext cx="20177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Школа</a:t>
            </a:r>
          </a:p>
        </p:txBody>
      </p:sp>
      <p:sp>
        <p:nvSpPr>
          <p:cNvPr id="30726" name="Arc 9">
            <a:extLst>
              <a:ext uri="{FF2B5EF4-FFF2-40B4-BE49-F238E27FC236}">
                <a16:creationId xmlns:a16="http://schemas.microsoft.com/office/drawing/2014/main" id="{9495BE2F-9620-44C1-8F55-53315761ED92}"/>
              </a:ext>
            </a:extLst>
          </p:cNvPr>
          <p:cNvSpPr>
            <a:spLocks/>
          </p:cNvSpPr>
          <p:nvPr/>
        </p:nvSpPr>
        <p:spPr bwMode="auto">
          <a:xfrm rot="2314003">
            <a:off x="3635375" y="2924175"/>
            <a:ext cx="1008063" cy="9366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rc 10">
            <a:extLst>
              <a:ext uri="{FF2B5EF4-FFF2-40B4-BE49-F238E27FC236}">
                <a16:creationId xmlns:a16="http://schemas.microsoft.com/office/drawing/2014/main" id="{4EF6D2A1-727F-4AD7-86DB-6A5141E54F24}"/>
              </a:ext>
            </a:extLst>
          </p:cNvPr>
          <p:cNvSpPr>
            <a:spLocks/>
          </p:cNvSpPr>
          <p:nvPr/>
        </p:nvSpPr>
        <p:spPr bwMode="auto">
          <a:xfrm rot="2314003">
            <a:off x="3132138" y="2924175"/>
            <a:ext cx="792162" cy="7921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rc 11">
            <a:extLst>
              <a:ext uri="{FF2B5EF4-FFF2-40B4-BE49-F238E27FC236}">
                <a16:creationId xmlns:a16="http://schemas.microsoft.com/office/drawing/2014/main" id="{0FF79DC6-2DFC-45F2-BF72-934EB3848D1E}"/>
              </a:ext>
            </a:extLst>
          </p:cNvPr>
          <p:cNvSpPr>
            <a:spLocks/>
          </p:cNvSpPr>
          <p:nvPr/>
        </p:nvSpPr>
        <p:spPr bwMode="auto">
          <a:xfrm rot="2638376">
            <a:off x="4284663" y="2924175"/>
            <a:ext cx="1079500" cy="10080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rc 12">
            <a:extLst>
              <a:ext uri="{FF2B5EF4-FFF2-40B4-BE49-F238E27FC236}">
                <a16:creationId xmlns:a16="http://schemas.microsoft.com/office/drawing/2014/main" id="{0BB99550-C1D3-42C3-BDB7-B0F84CF3E680}"/>
              </a:ext>
            </a:extLst>
          </p:cNvPr>
          <p:cNvSpPr>
            <a:spLocks/>
          </p:cNvSpPr>
          <p:nvPr/>
        </p:nvSpPr>
        <p:spPr bwMode="auto">
          <a:xfrm rot="2685419">
            <a:off x="4932363" y="2852738"/>
            <a:ext cx="1025525" cy="11509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rc 13">
            <a:extLst>
              <a:ext uri="{FF2B5EF4-FFF2-40B4-BE49-F238E27FC236}">
                <a16:creationId xmlns:a16="http://schemas.microsoft.com/office/drawing/2014/main" id="{F9663451-6E19-4221-A7C3-D1075EF8386E}"/>
              </a:ext>
            </a:extLst>
          </p:cNvPr>
          <p:cNvSpPr>
            <a:spLocks/>
          </p:cNvSpPr>
          <p:nvPr/>
        </p:nvSpPr>
        <p:spPr bwMode="auto">
          <a:xfrm rot="3119992">
            <a:off x="4904582" y="2736056"/>
            <a:ext cx="1701800" cy="1503363"/>
          </a:xfrm>
          <a:custGeom>
            <a:avLst/>
            <a:gdLst>
              <a:gd name="T0" fmla="*/ 0 w 26858"/>
              <a:gd name="T1" fmla="*/ 2147483646 h 26556"/>
              <a:gd name="T2" fmla="*/ 2147483646 w 26858"/>
              <a:gd name="T3" fmla="*/ 2147483646 h 26556"/>
              <a:gd name="T4" fmla="*/ 2147483646 w 26858"/>
              <a:gd name="T5" fmla="*/ 2147483646 h 26556"/>
              <a:gd name="T6" fmla="*/ 0 60000 65536"/>
              <a:gd name="T7" fmla="*/ 0 60000 65536"/>
              <a:gd name="T8" fmla="*/ 0 60000 65536"/>
              <a:gd name="T9" fmla="*/ 0 w 26858"/>
              <a:gd name="T10" fmla="*/ 0 h 26556"/>
              <a:gd name="T11" fmla="*/ 26858 w 26858"/>
              <a:gd name="T12" fmla="*/ 26556 h 26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58" h="26556" fill="none" extrusionOk="0">
                <a:moveTo>
                  <a:pt x="-1" y="649"/>
                </a:moveTo>
                <a:cubicBezTo>
                  <a:pt x="1719" y="218"/>
                  <a:pt x="3485" y="-1"/>
                  <a:pt x="5258" y="0"/>
                </a:cubicBezTo>
                <a:cubicBezTo>
                  <a:pt x="17187" y="0"/>
                  <a:pt x="26858" y="9670"/>
                  <a:pt x="26858" y="21600"/>
                </a:cubicBezTo>
                <a:cubicBezTo>
                  <a:pt x="26858" y="23268"/>
                  <a:pt x="26664" y="24931"/>
                  <a:pt x="26281" y="26555"/>
                </a:cubicBezTo>
              </a:path>
              <a:path w="26858" h="26556" stroke="0" extrusionOk="0">
                <a:moveTo>
                  <a:pt x="-1" y="649"/>
                </a:moveTo>
                <a:cubicBezTo>
                  <a:pt x="1719" y="218"/>
                  <a:pt x="3485" y="-1"/>
                  <a:pt x="5258" y="0"/>
                </a:cubicBezTo>
                <a:cubicBezTo>
                  <a:pt x="17187" y="0"/>
                  <a:pt x="26858" y="9670"/>
                  <a:pt x="26858" y="21600"/>
                </a:cubicBezTo>
                <a:cubicBezTo>
                  <a:pt x="26858" y="23268"/>
                  <a:pt x="26664" y="24931"/>
                  <a:pt x="26281" y="26555"/>
                </a:cubicBezTo>
                <a:lnTo>
                  <a:pt x="5258" y="21600"/>
                </a:lnTo>
                <a:lnTo>
                  <a:pt x="-1" y="64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4">
            <a:extLst>
              <a:ext uri="{FF2B5EF4-FFF2-40B4-BE49-F238E27FC236}">
                <a16:creationId xmlns:a16="http://schemas.microsoft.com/office/drawing/2014/main" id="{6B515225-4521-426E-841C-05A86AF9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24175"/>
            <a:ext cx="1295400" cy="936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panose="020B0604020202020204" pitchFamily="34" charset="0"/>
              </a:rPr>
              <a:t>АССОЦИ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panose="020B0604020202020204" pitchFamily="34" charset="0"/>
              </a:rPr>
              <a:t>АЦИЯ</a:t>
            </a:r>
            <a:endParaRPr lang="ru-RU" altLang="ru-RU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>
            <a:extLst>
              <a:ext uri="{FF2B5EF4-FFF2-40B4-BE49-F238E27FC236}">
                <a16:creationId xmlns:a16="http://schemas.microsoft.com/office/drawing/2014/main" id="{87F85445-EBC5-40A6-8214-D3E8A660A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13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1747" name="Прямоугольник 1">
            <a:extLst>
              <a:ext uri="{FF2B5EF4-FFF2-40B4-BE49-F238E27FC236}">
                <a16:creationId xmlns:a16="http://schemas.microsoft.com/office/drawing/2014/main" id="{36CF26FA-67FB-4C06-B6CE-9F02E0749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92150"/>
            <a:ext cx="66246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Служба стремится, чтобы максимальное количество ситуаций решались на программах примирения.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Чтобы сторонам конфликта в первую очередь была предложено самим найти решение ситуации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CD35995-F741-439E-AF6F-D1673413A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Поддержка служб примирения</a:t>
            </a:r>
            <a:br>
              <a:rPr lang="ru-RU" altLang="ru-RU" sz="4000"/>
            </a:br>
            <a:r>
              <a:rPr lang="ru-RU" altLang="ru-RU" sz="4000"/>
              <a:t>на уровне региона</a:t>
            </a:r>
          </a:p>
        </p:txBody>
      </p:sp>
      <p:grpSp>
        <p:nvGrpSpPr>
          <p:cNvPr id="33795" name="Группа 2">
            <a:extLst>
              <a:ext uri="{FF2B5EF4-FFF2-40B4-BE49-F238E27FC236}">
                <a16:creationId xmlns:a16="http://schemas.microsoft.com/office/drawing/2014/main" id="{EAC3F39C-95A3-40BB-A222-9D26BCD6C502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74813"/>
            <a:ext cx="8274050" cy="4640262"/>
            <a:chOff x="468313" y="1674813"/>
            <a:chExt cx="8274050" cy="4640970"/>
          </a:xfrm>
        </p:grpSpPr>
        <p:sp>
          <p:nvSpPr>
            <p:cNvPr id="67589" name="AutoShape 5">
              <a:extLst>
                <a:ext uri="{FF2B5EF4-FFF2-40B4-BE49-F238E27FC236}">
                  <a16:creationId xmlns:a16="http://schemas.microsoft.com/office/drawing/2014/main" id="{7D5BB6EB-9A18-495E-AE38-ACC7676578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3137444" y="3675889"/>
              <a:ext cx="3173391" cy="194062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8509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cene3d>
                <a:camera prst="orthographicFront">
                  <a:rot lat="19799998" lon="0" rev="0"/>
                </a:camera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ru-RU" sz="1600" dirty="0">
                  <a:latin typeface="Times New Roman" pitchFamily="18" charset="0"/>
                </a:rPr>
                <a:t>«Кустовой»</a:t>
              </a:r>
            </a:p>
            <a:p>
              <a:pPr algn="ctr" eaLnBrk="1" hangingPunct="1">
                <a:defRPr/>
              </a:pPr>
              <a:r>
                <a:rPr lang="ru-RU" sz="1600" dirty="0">
                  <a:latin typeface="Times New Roman" pitchFamily="18" charset="0"/>
                </a:rPr>
                <a:t>координатор</a:t>
              </a:r>
              <a:endParaRPr lang="ru-RU" sz="2400" dirty="0">
                <a:latin typeface="Arial" charset="0"/>
              </a:endParaRPr>
            </a:p>
          </p:txBody>
        </p:sp>
        <p:sp>
          <p:nvSpPr>
            <p:cNvPr id="33797" name="AutoShape 6">
              <a:extLst>
                <a:ext uri="{FF2B5EF4-FFF2-40B4-BE49-F238E27FC236}">
                  <a16:creationId xmlns:a16="http://schemas.microsoft.com/office/drawing/2014/main" id="{10F7B5DA-DB55-4852-811F-6D367CAD7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484" y="1735268"/>
              <a:ext cx="3173391" cy="194062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A3A3A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</a:rPr>
                <a:t>Региональный координатор</a:t>
              </a:r>
              <a:endParaRPr lang="ru-RU" altLang="ru-RU" sz="2400"/>
            </a:p>
          </p:txBody>
        </p:sp>
        <p:sp>
          <p:nvSpPr>
            <p:cNvPr id="33798" name="Text Box 7">
              <a:extLst>
                <a:ext uri="{FF2B5EF4-FFF2-40B4-BE49-F238E27FC236}">
                  <a16:creationId xmlns:a16="http://schemas.microsoft.com/office/drawing/2014/main" id="{93639792-9E0C-4FED-9086-8D2AD1C8D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5561" y="1674813"/>
              <a:ext cx="5616357" cy="777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latin typeface="Times New Roman" panose="02020603050405020304" pitchFamily="18" charset="0"/>
                </a:rPr>
                <a:t>Всероссийская ассоциация восстановительной медиации</a:t>
              </a:r>
              <a:endParaRPr lang="ru-RU" altLang="ru-RU" sz="2400" b="1"/>
            </a:p>
          </p:txBody>
        </p:sp>
        <p:sp>
          <p:nvSpPr>
            <p:cNvPr id="33799" name="Text Box 8">
              <a:extLst>
                <a:ext uri="{FF2B5EF4-FFF2-40B4-BE49-F238E27FC236}">
                  <a16:creationId xmlns:a16="http://schemas.microsoft.com/office/drawing/2014/main" id="{B1729CE9-5728-47DF-9CE2-4B74DD923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13" y="3318194"/>
              <a:ext cx="2899702" cy="1160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</a:rPr>
                <a:t>Региональная команда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</a:rPr>
                <a:t> медиаторов-ведущих восстановительных программм</a:t>
              </a:r>
              <a:endParaRPr lang="ru-RU" altLang="ru-RU" sz="1800"/>
            </a:p>
          </p:txBody>
        </p:sp>
        <p:sp>
          <p:nvSpPr>
            <p:cNvPr id="33800" name="Text Box 9">
              <a:extLst>
                <a:ext uri="{FF2B5EF4-FFF2-40B4-BE49-F238E27FC236}">
                  <a16:creationId xmlns:a16="http://schemas.microsoft.com/office/drawing/2014/main" id="{87FF58B4-98EF-4785-8F55-19F16CDF1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3226" y="3309126"/>
              <a:ext cx="2779137" cy="1160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</a:rPr>
                <a:t>Органы власти  - специалисты ТУ, ДО, СМИ, КДН и ЗП</a:t>
              </a:r>
              <a:endParaRPr lang="ru-RU" altLang="ru-RU" sz="1800"/>
            </a:p>
          </p:txBody>
        </p:sp>
        <p:sp>
          <p:nvSpPr>
            <p:cNvPr id="33801" name="Text Box 10">
              <a:extLst>
                <a:ext uri="{FF2B5EF4-FFF2-40B4-BE49-F238E27FC236}">
                  <a16:creationId xmlns:a16="http://schemas.microsoft.com/office/drawing/2014/main" id="{5E862A0E-D21B-4BFE-8AD8-34A5DF797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597" y="5445224"/>
              <a:ext cx="3365238" cy="8705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</a:rPr>
                <a:t>Сеть  школьных служб примирения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</a:rPr>
                <a:t>Сеть служб примирения СПО</a:t>
              </a:r>
              <a:endParaRPr lang="ru-RU" altLang="ru-RU" sz="1800"/>
            </a:p>
          </p:txBody>
        </p:sp>
        <p:sp>
          <p:nvSpPr>
            <p:cNvPr id="33802" name="Text Box 11">
              <a:extLst>
                <a:ext uri="{FF2B5EF4-FFF2-40B4-BE49-F238E27FC236}">
                  <a16:creationId xmlns:a16="http://schemas.microsoft.com/office/drawing/2014/main" id="{EE08ACE5-E848-4604-8BA0-26747D0C9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308" y="3477394"/>
              <a:ext cx="1906147" cy="8121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Ассоциация детских служб примирения СО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7D6E850B-3909-4D79-A79A-E4B64C93F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800"/>
              <a:t>Последствия конфликтов травмируют душу и психику как обидчика, так и жертвы.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F32DB-4F4A-4214-BA03-9F1A05BB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Куда обращаться?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C3C37-FC1A-42D4-92A9-CBC26568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800" dirty="0"/>
              <a:t>Для обучения педагога в РСПЦ для прохождения курсовой подготовки.</a:t>
            </a:r>
          </a:p>
          <a:p>
            <a:r>
              <a:rPr lang="ru-RU" sz="2800" dirty="0"/>
              <a:t>Для детско-молодежных обучающих семинаров ГБОУ ДОД ЦРТДЮ Центр социализации молодежи (</a:t>
            </a:r>
            <a:r>
              <a:rPr lang="en-US" sz="2800" dirty="0">
                <a:hlinkClick r:id="rId2"/>
              </a:rPr>
              <a:t>pmtv68@yandex.ru</a:t>
            </a:r>
            <a:r>
              <a:rPr lang="ru-RU" sz="2800" dirty="0"/>
              <a:t>)</a:t>
            </a:r>
            <a:endParaRPr lang="en-US" sz="2800" dirty="0"/>
          </a:p>
          <a:p>
            <a:r>
              <a:rPr lang="en-US" sz="2800" dirty="0"/>
              <a:t>89371841707  </a:t>
            </a:r>
            <a:r>
              <a:rPr lang="ru-RU" sz="2800" dirty="0"/>
              <a:t>Прянишникова Татьяна Вячеславовна</a:t>
            </a:r>
          </a:p>
          <a:p>
            <a:r>
              <a:rPr lang="en-US" sz="2800" dirty="0">
                <a:hlinkClick r:id="rId3"/>
              </a:rPr>
              <a:t>https://vk.com/mediation63</a:t>
            </a:r>
            <a:r>
              <a:rPr lang="ru-RU" sz="2800" dirty="0"/>
              <a:t>  через сообщения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1420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4EEF6CBA-3B5B-4A96-9A92-3547CD28C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/>
              <a:t>  Никакой ребенок не будет думать об уроке, если у него конфликт, его после школы ждет «разборка» или он стал жертвой бойкота или насилия.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7D2024C-CDAC-4681-A641-9A7659BB85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5724525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b="1"/>
              <a:t>    Для большинства подростков в школе важнейшими вопросами являются их статус среди сверстников, общение, взаимоотношения с противоположным полом, власть и влияние на других, принадлежность к группировке в классе, опробование разных ролей и т.д.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6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b="1" i="1"/>
              <a:t>    </a:t>
            </a:r>
          </a:p>
        </p:txBody>
      </p:sp>
      <p:pic>
        <p:nvPicPr>
          <p:cNvPr id="7171" name="Picture 4" descr="55743">
            <a:extLst>
              <a:ext uri="{FF2B5EF4-FFF2-40B4-BE49-F238E27FC236}">
                <a16:creationId xmlns:a16="http://schemas.microsoft.com/office/drawing/2014/main" id="{FA1EEDE7-5286-4C3D-BBDD-B3194257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3214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4897FED3-B706-4E60-8C40-C791AAA3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37063"/>
            <a:ext cx="889317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b="1"/>
              <a:t>    </a:t>
            </a:r>
            <a:r>
              <a:rPr lang="ru-RU" altLang="ru-RU" sz="3000" b="1" i="1">
                <a:solidFill>
                  <a:srgbClr val="FF3300"/>
                </a:solidFill>
              </a:rPr>
              <a:t>Помогает ли школа осваивать взаимоотношения в культурных и  ненасильственных  формах?</a:t>
            </a:r>
          </a:p>
          <a:p>
            <a:pPr eaLnBrk="1" hangingPunct="1">
              <a:buFontTx/>
              <a:buNone/>
            </a:pPr>
            <a:r>
              <a:rPr lang="ru-RU" altLang="ru-RU" sz="3000" b="1" i="1">
                <a:solidFill>
                  <a:srgbClr val="FF3300"/>
                </a:solidFill>
              </a:rPr>
              <a:t>    Какими способами сама школа это делает?</a:t>
            </a:r>
            <a:r>
              <a:rPr lang="ru-RU" altLang="ru-RU" sz="2600" b="1" i="1">
                <a:solidFill>
                  <a:srgbClr val="FF3300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D815236-9EE5-4054-8F5F-F3C047D78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785937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800000"/>
                </a:solidFill>
              </a:rPr>
              <a:t>Способы реагирования  школы </a:t>
            </a:r>
            <a:br>
              <a:rPr lang="ru-RU" altLang="ru-RU" sz="3600" b="1">
                <a:solidFill>
                  <a:srgbClr val="800000"/>
                </a:solidFill>
              </a:rPr>
            </a:br>
            <a:r>
              <a:rPr lang="ru-RU" altLang="ru-RU" sz="3600" b="1">
                <a:solidFill>
                  <a:srgbClr val="800000"/>
                </a:solidFill>
              </a:rPr>
              <a:t>на конфликты </a:t>
            </a:r>
            <a:br>
              <a:rPr lang="ru-RU" altLang="ru-RU" sz="3600" b="1">
                <a:solidFill>
                  <a:srgbClr val="800000"/>
                </a:solidFill>
              </a:rPr>
            </a:br>
            <a:r>
              <a:rPr lang="ru-RU" altLang="ru-RU" sz="3600" b="1">
                <a:solidFill>
                  <a:srgbClr val="800000"/>
                </a:solidFill>
              </a:rPr>
              <a:t>и мелкие криминальные ситуации.</a:t>
            </a:r>
            <a:r>
              <a:rPr lang="ru-RU" altLang="ru-RU" sz="40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C1926C0-7624-4C8E-9C7F-61F64F160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776663"/>
          </a:xfrm>
        </p:spPr>
        <p:txBody>
          <a:bodyPr/>
          <a:lstStyle/>
          <a:p>
            <a:pPr eaLnBrk="1" hangingPunct="1"/>
            <a:r>
              <a:rPr lang="ru-RU" altLang="ru-RU"/>
              <a:t>Административно-карательный </a:t>
            </a:r>
          </a:p>
          <a:p>
            <a:pPr eaLnBrk="1" hangingPunct="1"/>
            <a:r>
              <a:rPr lang="ru-RU" altLang="ru-RU"/>
              <a:t>Направление к психологу/соц. педагогу</a:t>
            </a:r>
          </a:p>
          <a:p>
            <a:pPr eaLnBrk="1" hangingPunct="1"/>
            <a:r>
              <a:rPr lang="ru-RU" altLang="ru-RU"/>
              <a:t>«Стрелки» среди подростков</a:t>
            </a:r>
          </a:p>
          <a:p>
            <a:pPr eaLnBrk="1" hangingPunct="1"/>
            <a:r>
              <a:rPr lang="ru-RU" altLang="ru-RU"/>
              <a:t>Передача в органы детского самоуправления </a:t>
            </a:r>
          </a:p>
          <a:p>
            <a:pPr eaLnBrk="1" hangingPunct="1"/>
            <a:r>
              <a:rPr lang="ru-RU" altLang="ru-RU"/>
              <a:t>Замалчивание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5A5B9EC-5DF0-48C5-871F-DE64CFA10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>
                <a:solidFill>
                  <a:srgbClr val="800000"/>
                </a:solidFill>
              </a:rPr>
              <a:t>Административно-карательный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F4238CE-C307-4647-AB77-D224169CEC5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12875"/>
            <a:ext cx="4176712" cy="51133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/>
              <a:t>вызов к директору,</a:t>
            </a:r>
          </a:p>
          <a:p>
            <a:pPr eaLnBrk="1" hangingPunct="1">
              <a:buFontTx/>
              <a:buNone/>
            </a:pPr>
            <a:endParaRPr lang="ru-RU" altLang="ru-RU" sz="2800" b="1"/>
          </a:p>
          <a:p>
            <a:pPr eaLnBrk="1" hangingPunct="1">
              <a:buFontTx/>
              <a:buNone/>
            </a:pPr>
            <a:r>
              <a:rPr lang="ru-RU" altLang="ru-RU" sz="2800" b="1"/>
              <a:t>вызов на педсовет,</a:t>
            </a:r>
          </a:p>
          <a:p>
            <a:pPr eaLnBrk="1" hangingPunct="1">
              <a:buFontTx/>
              <a:buNone/>
            </a:pPr>
            <a:endParaRPr lang="ru-RU" altLang="ru-RU" sz="2800" b="1"/>
          </a:p>
          <a:p>
            <a:pPr eaLnBrk="1" hangingPunct="1">
              <a:buFontTx/>
              <a:buNone/>
            </a:pPr>
            <a:r>
              <a:rPr lang="ru-RU" altLang="ru-RU" sz="2800" b="1"/>
              <a:t>вызов родителей </a:t>
            </a:r>
          </a:p>
          <a:p>
            <a:pPr eaLnBrk="1" hangingPunct="1">
              <a:buFontTx/>
              <a:buNone/>
            </a:pPr>
            <a:endParaRPr lang="ru-RU" altLang="ru-RU" sz="2800" b="1"/>
          </a:p>
          <a:p>
            <a:pPr eaLnBrk="1" hangingPunct="1">
              <a:buFontTx/>
              <a:buNone/>
            </a:pPr>
            <a:r>
              <a:rPr lang="ru-RU" altLang="ru-RU" sz="2800" b="1"/>
              <a:t>Обращение в КДНиЗП</a:t>
            </a:r>
          </a:p>
          <a:p>
            <a:pPr eaLnBrk="1" hangingPunct="1">
              <a:buFontTx/>
              <a:buNone/>
            </a:pPr>
            <a:endParaRPr lang="ru-RU" altLang="ru-RU" sz="2800" b="1"/>
          </a:p>
          <a:p>
            <a:pPr eaLnBrk="1" hangingPunct="1">
              <a:buFontTx/>
              <a:buNone/>
            </a:pPr>
            <a:r>
              <a:rPr lang="ru-RU" altLang="ru-RU" sz="2800" b="1"/>
              <a:t>и т.п.</a:t>
            </a:r>
            <a:br>
              <a:rPr lang="ru-RU" altLang="ru-RU" sz="2800" b="1"/>
            </a:br>
            <a:endParaRPr lang="ru-RU" altLang="ru-RU" sz="2800" b="1"/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24C56168-98BC-4F16-9364-B7CE6AE4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r="20705"/>
          <a:stretch>
            <a:fillRect/>
          </a:stretch>
        </p:blipFill>
        <p:spPr bwMode="auto">
          <a:xfrm>
            <a:off x="4859338" y="1484313"/>
            <a:ext cx="36464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17441C0-110F-4A44-9D96-F349A583A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18488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Учителя рассматривают конфликт как зло, которое надо искоренять, или в крайнем случае избежать,  скрыть.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Частый способ реагирования  - поиск виноватого и  наказание (или угроза наказанием).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/>
          </a:p>
        </p:txBody>
      </p:sp>
      <p:pic>
        <p:nvPicPr>
          <p:cNvPr id="10243" name="Picture 4" descr="Иванов">
            <a:extLst>
              <a:ext uri="{FF2B5EF4-FFF2-40B4-BE49-F238E27FC236}">
                <a16:creationId xmlns:a16="http://schemas.microsoft.com/office/drawing/2014/main" id="{25F506AD-91DA-43B8-8299-E0DFEC67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41036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67DEB6E1-D66F-4CD1-9298-8DC6AED5EE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8989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6600">
                <a:solidFill>
                  <a:srgbClr val="800000"/>
                </a:solidFill>
              </a:rPr>
              <a:t>Стрелки</a:t>
            </a:r>
          </a:p>
          <a:p>
            <a:pPr eaLnBrk="1" hangingPunct="1"/>
            <a:endParaRPr lang="ru-RU" altLang="ru-RU" sz="3200"/>
          </a:p>
          <a:p>
            <a:pPr eaLnBrk="1" hangingPunct="1">
              <a:buFontTx/>
              <a:buNone/>
            </a:pPr>
            <a:r>
              <a:rPr lang="ru-RU" altLang="ru-RU" sz="3200"/>
              <a:t>   Попытки детей самим решить конфликты с  использованием силы</a:t>
            </a:r>
          </a:p>
        </p:txBody>
      </p:sp>
      <p:pic>
        <p:nvPicPr>
          <p:cNvPr id="11267" name="Picture 7" descr="Кулак">
            <a:extLst>
              <a:ext uri="{FF2B5EF4-FFF2-40B4-BE49-F238E27FC236}">
                <a16:creationId xmlns:a16="http://schemas.microsoft.com/office/drawing/2014/main" id="{CB0FAB85-DADC-4739-A6DA-5F3D0582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08050"/>
            <a:ext cx="42481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834</Words>
  <Application>Microsoft Office PowerPoint</Application>
  <PresentationFormat>Экран (4:3)</PresentationFormat>
  <Paragraphs>100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Оформление по умолчанию</vt:lpstr>
      <vt:lpstr>Школьные службы примирения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реагирования  школы  на конфликты  и мелкие криминальные ситуации. </vt:lpstr>
      <vt:lpstr>Административно-карательный</vt:lpstr>
      <vt:lpstr>Презентация PowerPoint</vt:lpstr>
      <vt:lpstr>Презентация PowerPoint</vt:lpstr>
      <vt:lpstr>Скрытые (многолетние) конфликты</vt:lpstr>
      <vt:lpstr>Направление к психологу</vt:lpstr>
      <vt:lpstr>Органы школьного самоуправления</vt:lpstr>
      <vt:lpstr>Что общего у этих способов?</vt:lpstr>
      <vt:lpstr>Презентация PowerPoint</vt:lpstr>
      <vt:lpstr>Презентация PowerPoint</vt:lpstr>
      <vt:lpstr>Презентация PowerPoint</vt:lpstr>
      <vt:lpstr>Презентация PowerPoint</vt:lpstr>
      <vt:lpstr>Ведущий примирительной встречи (медиатор)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примирения состоит из:</vt:lpstr>
      <vt:lpstr>Презентация PowerPoint</vt:lpstr>
      <vt:lpstr>Служба примирения</vt:lpstr>
      <vt:lpstr>Презентация PowerPoint</vt:lpstr>
      <vt:lpstr>Презентация PowerPoint</vt:lpstr>
      <vt:lpstr>Презентация PowerPoint</vt:lpstr>
      <vt:lpstr>Поддержка служб примирения на уровне региона</vt:lpstr>
      <vt:lpstr>Куда обращаться?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</dc:title>
  <dc:creator>g</dc:creator>
  <cp:lastModifiedBy>Прянишникова</cp:lastModifiedBy>
  <cp:revision>112</cp:revision>
  <dcterms:created xsi:type="dcterms:W3CDTF">2008-01-29T09:17:24Z</dcterms:created>
  <dcterms:modified xsi:type="dcterms:W3CDTF">2021-03-25T05:59:44Z</dcterms:modified>
</cp:coreProperties>
</file>