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3" r:id="rId3"/>
    <p:sldId id="304" r:id="rId4"/>
    <p:sldId id="305" r:id="rId5"/>
    <p:sldId id="307" r:id="rId6"/>
    <p:sldId id="308" r:id="rId7"/>
    <p:sldId id="309" r:id="rId8"/>
    <p:sldId id="311" r:id="rId9"/>
  </p:sldIdLst>
  <p:sldSz cx="18288000" cy="10287000"/>
  <p:notesSz cx="6858000" cy="9144000"/>
  <p:embeddedFontLst>
    <p:embeddedFont>
      <p:font typeface="Amatic SC Bold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entury Gothic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-56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pmtv68@yandex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62231" y="3139568"/>
            <a:ext cx="15625769" cy="4376140"/>
            <a:chOff x="0" y="0"/>
            <a:chExt cx="5285754" cy="1480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85754" cy="1480324"/>
            </a:xfrm>
            <a:custGeom>
              <a:avLst/>
              <a:gdLst/>
              <a:ahLst/>
              <a:cxnLst/>
              <a:rect l="l" t="t" r="r" b="b"/>
              <a:pathLst>
                <a:path w="5285754" h="1480324">
                  <a:moveTo>
                    <a:pt x="0" y="0"/>
                  </a:moveTo>
                  <a:lnTo>
                    <a:pt x="5285754" y="0"/>
                  </a:lnTo>
                  <a:lnTo>
                    <a:pt x="5285754" y="1480324"/>
                  </a:lnTo>
                  <a:lnTo>
                    <a:pt x="0" y="1480324"/>
                  </a:lnTo>
                  <a:close/>
                </a:path>
              </a:pathLst>
            </a:custGeom>
            <a:solidFill>
              <a:srgbClr val="166AB8">
                <a:alpha val="55686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662231" y="3419762"/>
            <a:ext cx="14511484" cy="373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6"/>
              </a:lnSpc>
            </a:pPr>
            <a:r>
              <a:rPr lang="en-US" sz="4254">
                <a:solidFill>
                  <a:srgbClr val="000000"/>
                </a:solidFill>
                <a:latin typeface="Avdira Bold"/>
              </a:rPr>
              <a:t>УСТАНОВОЧНЫЙСЕМИНАР</a:t>
            </a:r>
          </a:p>
          <a:p>
            <a:pPr algn="ctr">
              <a:lnSpc>
                <a:spcPts val="5956"/>
              </a:lnSpc>
            </a:pPr>
            <a:r>
              <a:rPr lang="en-US" sz="4254">
                <a:solidFill>
                  <a:srgbClr val="000000"/>
                </a:solidFill>
                <a:latin typeface="Avdira Bold"/>
              </a:rPr>
              <a:t> ПО ОБЛАСТНЫМ МАССОВЫМ МЕРОПРИЯТИЯМ И КОНКУРСНЫМ МЕРОПРИЯТИЯМ </a:t>
            </a:r>
          </a:p>
          <a:p>
            <a:pPr algn="ctr">
              <a:lnSpc>
                <a:spcPts val="5956"/>
              </a:lnSpc>
            </a:pPr>
            <a:r>
              <a:rPr lang="en-US" sz="4254">
                <a:solidFill>
                  <a:srgbClr val="000000"/>
                </a:solidFill>
                <a:latin typeface="Avdira Bold"/>
              </a:rPr>
              <a:t>СОЦИАЛЬНО-ПЕДАГОГИЧЕСКОЙ</a:t>
            </a:r>
          </a:p>
          <a:p>
            <a:pPr algn="ctr">
              <a:lnSpc>
                <a:spcPts val="5956"/>
              </a:lnSpc>
              <a:spcBef>
                <a:spcPct val="0"/>
              </a:spcBef>
            </a:pPr>
            <a:r>
              <a:rPr lang="en-US" sz="4254">
                <a:solidFill>
                  <a:srgbClr val="000000"/>
                </a:solidFill>
                <a:latin typeface="Avdira Bold"/>
              </a:rPr>
              <a:t>НАПРАВЛЕННОСТИ НА 2020-2021 УЧЕБНЫЙ ГОД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78727" y="141810"/>
            <a:ext cx="2633849" cy="263383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07660" y="-37372"/>
            <a:ext cx="2972742" cy="317694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212576" y="199222"/>
            <a:ext cx="11904969" cy="829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5"/>
              </a:lnSpc>
            </a:pPr>
            <a:r>
              <a:rPr lang="en-US" sz="2818">
                <a:solidFill>
                  <a:srgbClr val="000000"/>
                </a:solidFill>
                <a:latin typeface="Avdira Bold"/>
              </a:rPr>
              <a:t>МИНИСТЕРСТВО ОБРАЗОВАНИЯ И НАУКИ САМАРСКОЙ ОБЛАСТИ</a:t>
            </a:r>
          </a:p>
          <a:p>
            <a:pPr algn="ctr">
              <a:lnSpc>
                <a:spcPts val="2790"/>
              </a:lnSpc>
            </a:pPr>
            <a:r>
              <a:rPr lang="en-US" sz="2818">
                <a:solidFill>
                  <a:srgbClr val="000000"/>
                </a:solidFill>
                <a:latin typeface="Avdira Bold"/>
              </a:rPr>
              <a:t>ГБОУДОД ЦРТДЮ "ЦЕНТР СОЦИАЛИЗАЦИИ МОЛОДЕЖИ"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8851937"/>
            <a:ext cx="14463841" cy="1435063"/>
            <a:chOff x="0" y="0"/>
            <a:chExt cx="4892707" cy="485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92707" cy="485441"/>
            </a:xfrm>
            <a:custGeom>
              <a:avLst/>
              <a:gdLst/>
              <a:ahLst/>
              <a:cxnLst/>
              <a:rect l="l" t="t" r="r" b="b"/>
              <a:pathLst>
                <a:path w="4892707" h="485441">
                  <a:moveTo>
                    <a:pt x="0" y="0"/>
                  </a:moveTo>
                  <a:lnTo>
                    <a:pt x="4892707" y="0"/>
                  </a:lnTo>
                  <a:lnTo>
                    <a:pt x="4892707" y="485441"/>
                  </a:lnTo>
                  <a:lnTo>
                    <a:pt x="0" y="485441"/>
                  </a:lnTo>
                  <a:close/>
                </a:path>
              </a:pathLst>
            </a:custGeom>
            <a:solidFill>
              <a:srgbClr val="FF5757">
                <a:alpha val="55686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505200" y="9382850"/>
            <a:ext cx="10784350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75"/>
              </a:lnSpc>
            </a:pPr>
            <a:r>
              <a:rPr lang="en-US" sz="4054" dirty="0">
                <a:solidFill>
                  <a:srgbClr val="000000"/>
                </a:solidFill>
                <a:latin typeface="Avdira Bold"/>
              </a:rPr>
              <a:t>17 СЕНТЯБРЯ 2020 ГОДА, САМАРА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7388944" y="-523349"/>
            <a:ext cx="5003608" cy="1207010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2662231" y="0"/>
            <a:ext cx="15625769" cy="4376140"/>
            <a:chOff x="0" y="0"/>
            <a:chExt cx="5285754" cy="1480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85754" cy="1480324"/>
            </a:xfrm>
            <a:custGeom>
              <a:avLst/>
              <a:gdLst/>
              <a:ahLst/>
              <a:cxnLst/>
              <a:rect l="l" t="t" r="r" b="b"/>
              <a:pathLst>
                <a:path w="5285754" h="1480324">
                  <a:moveTo>
                    <a:pt x="0" y="0"/>
                  </a:moveTo>
                  <a:lnTo>
                    <a:pt x="5285754" y="0"/>
                  </a:lnTo>
                  <a:lnTo>
                    <a:pt x="5285754" y="1480324"/>
                  </a:lnTo>
                  <a:lnTo>
                    <a:pt x="0" y="1480324"/>
                  </a:lnTo>
                  <a:close/>
                </a:path>
              </a:pathLst>
            </a:custGeom>
            <a:solidFill>
              <a:srgbClr val="166AB8">
                <a:alpha val="55686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0" y="8851937"/>
            <a:ext cx="14463841" cy="1435063"/>
            <a:chOff x="0" y="0"/>
            <a:chExt cx="4892707" cy="485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92707" cy="485441"/>
            </a:xfrm>
            <a:custGeom>
              <a:avLst/>
              <a:gdLst/>
              <a:ahLst/>
              <a:cxnLst/>
              <a:rect l="l" t="t" r="r" b="b"/>
              <a:pathLst>
                <a:path w="4892707" h="485441">
                  <a:moveTo>
                    <a:pt x="0" y="0"/>
                  </a:moveTo>
                  <a:lnTo>
                    <a:pt x="4892707" y="0"/>
                  </a:lnTo>
                  <a:lnTo>
                    <a:pt x="4892707" y="485441"/>
                  </a:lnTo>
                  <a:lnTo>
                    <a:pt x="0" y="485441"/>
                  </a:lnTo>
                  <a:close/>
                </a:path>
              </a:pathLst>
            </a:custGeom>
            <a:solidFill>
              <a:srgbClr val="FF5757">
                <a:alpha val="55686"/>
              </a:srgbClr>
            </a:solidFill>
          </p:spPr>
        </p:sp>
      </p:grpSp>
      <p:sp>
        <p:nvSpPr>
          <p:cNvPr id="11" name="TextBox 4"/>
          <p:cNvSpPr txBox="1"/>
          <p:nvPr/>
        </p:nvSpPr>
        <p:spPr>
          <a:xfrm>
            <a:off x="1775712" y="2341366"/>
            <a:ext cx="10912416" cy="5518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ru-RU" sz="5400" dirty="0">
                <a:solidFill>
                  <a:srgbClr val="000000"/>
                </a:solidFill>
                <a:latin typeface="Amatic SC Bold"/>
              </a:rPr>
              <a:t>О</a:t>
            </a:r>
            <a:r>
              <a:rPr lang="ru-RU" sz="5400" dirty="0" smtClean="0">
                <a:solidFill>
                  <a:srgbClr val="000000"/>
                </a:solidFill>
                <a:latin typeface="Amatic SC Bold"/>
              </a:rPr>
              <a:t>бластная </a:t>
            </a:r>
            <a:r>
              <a:rPr lang="ru-RU" sz="4800" dirty="0" smtClean="0">
                <a:solidFill>
                  <a:srgbClr val="000000"/>
                </a:solidFill>
                <a:latin typeface="Amatic SC Bold"/>
              </a:rPr>
              <a:t>социально-педагогическая программа </a:t>
            </a:r>
            <a:r>
              <a:rPr lang="ru-RU" sz="5400" dirty="0" smtClean="0">
                <a:solidFill>
                  <a:srgbClr val="000000"/>
                </a:solidFill>
                <a:latin typeface="Amatic SC Bold"/>
              </a:rPr>
              <a:t>«</a:t>
            </a:r>
            <a:r>
              <a:rPr lang="ru-RU" sz="5400" dirty="0">
                <a:solidFill>
                  <a:srgbClr val="000000"/>
                </a:solidFill>
                <a:latin typeface="Amatic SC Bold"/>
              </a:rPr>
              <a:t>Создание сети детских служб примирения в Самарской области"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917" y="1214407"/>
            <a:ext cx="5237582" cy="789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28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9"/>
          <p:cNvGrpSpPr/>
          <p:nvPr/>
        </p:nvGrpSpPr>
        <p:grpSpPr>
          <a:xfrm>
            <a:off x="609600" y="2205616"/>
            <a:ext cx="10386972" cy="4421366"/>
            <a:chOff x="11964" y="25758"/>
            <a:chExt cx="4892707" cy="48544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2" name="Freeform 10"/>
            <p:cNvSpPr/>
            <p:nvPr/>
          </p:nvSpPr>
          <p:spPr>
            <a:xfrm>
              <a:off x="11964" y="25758"/>
              <a:ext cx="4892707" cy="485441"/>
            </a:xfrm>
            <a:custGeom>
              <a:avLst/>
              <a:gdLst/>
              <a:ahLst/>
              <a:cxnLst/>
              <a:rect l="l" t="t" r="r" b="b"/>
              <a:pathLst>
                <a:path w="4892707" h="485441">
                  <a:moveTo>
                    <a:pt x="0" y="0"/>
                  </a:moveTo>
                  <a:lnTo>
                    <a:pt x="4892707" y="0"/>
                  </a:lnTo>
                  <a:lnTo>
                    <a:pt x="4892707" y="485441"/>
                  </a:lnTo>
                  <a:lnTo>
                    <a:pt x="0" y="48544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" name="Group 2"/>
          <p:cNvGrpSpPr/>
          <p:nvPr/>
        </p:nvGrpSpPr>
        <p:grpSpPr>
          <a:xfrm>
            <a:off x="2662230" y="-2400300"/>
            <a:ext cx="15625769" cy="4376140"/>
            <a:chOff x="0" y="0"/>
            <a:chExt cx="5285754" cy="1480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85754" cy="1480324"/>
            </a:xfrm>
            <a:custGeom>
              <a:avLst/>
              <a:gdLst/>
              <a:ahLst/>
              <a:cxnLst/>
              <a:rect l="l" t="t" r="r" b="b"/>
              <a:pathLst>
                <a:path w="5285754" h="1480324">
                  <a:moveTo>
                    <a:pt x="0" y="0"/>
                  </a:moveTo>
                  <a:lnTo>
                    <a:pt x="5285754" y="0"/>
                  </a:lnTo>
                  <a:lnTo>
                    <a:pt x="5285754" y="1480324"/>
                  </a:lnTo>
                  <a:lnTo>
                    <a:pt x="0" y="1480324"/>
                  </a:lnTo>
                  <a:close/>
                </a:path>
              </a:pathLst>
            </a:custGeom>
            <a:solidFill>
              <a:srgbClr val="166AB8">
                <a:alpha val="55686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240" y="8520903"/>
            <a:ext cx="18288000" cy="2152595"/>
            <a:chOff x="0" y="0"/>
            <a:chExt cx="4892707" cy="485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92707" cy="485441"/>
            </a:xfrm>
            <a:custGeom>
              <a:avLst/>
              <a:gdLst/>
              <a:ahLst/>
              <a:cxnLst/>
              <a:rect l="l" t="t" r="r" b="b"/>
              <a:pathLst>
                <a:path w="4892707" h="485441">
                  <a:moveTo>
                    <a:pt x="0" y="0"/>
                  </a:moveTo>
                  <a:lnTo>
                    <a:pt x="4892707" y="0"/>
                  </a:lnTo>
                  <a:lnTo>
                    <a:pt x="4892707" y="485441"/>
                  </a:lnTo>
                  <a:lnTo>
                    <a:pt x="0" y="485441"/>
                  </a:lnTo>
                  <a:close/>
                </a:path>
              </a:pathLst>
            </a:custGeom>
            <a:solidFill>
              <a:srgbClr val="FF5757">
                <a:alpha val="55686"/>
              </a:srgbClr>
            </a:solidFill>
          </p:spPr>
        </p:sp>
      </p:grpSp>
      <p:sp>
        <p:nvSpPr>
          <p:cNvPr id="4" name="Прямоугольник 3"/>
          <p:cNvSpPr/>
          <p:nvPr/>
        </p:nvSpPr>
        <p:spPr>
          <a:xfrm>
            <a:off x="2662231" y="40159"/>
            <a:ext cx="15368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Обучающие семинары для открытия ШСП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205616"/>
            <a:ext cx="11201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200" b="1" dirty="0"/>
              <a:t>Цель мероприятия: ОБУЧЕНИЕ КОМАНДЫ ВОССТАНОВИТЕЛЬНОЙ МЕДИАЦИИ ДЛЯ РАБОТЫ В </a:t>
            </a:r>
            <a:r>
              <a:rPr lang="ru-RU" sz="3200" b="1" dirty="0" smtClean="0"/>
              <a:t>ШСП</a:t>
            </a:r>
          </a:p>
          <a:p>
            <a:pPr lvl="1"/>
            <a:endParaRPr lang="ru-RU" sz="3200" b="1" dirty="0"/>
          </a:p>
          <a:p>
            <a:pPr lvl="1"/>
            <a:r>
              <a:rPr lang="en-US" sz="3200" b="1" dirty="0" smtClean="0">
                <a:solidFill>
                  <a:srgbClr val="000000"/>
                </a:solidFill>
                <a:latin typeface="Amatic SC Bold"/>
              </a:rPr>
              <a:t>Участники</a:t>
            </a:r>
            <a:r>
              <a:rPr lang="ru-RU" sz="3200" b="1" dirty="0" smtClean="0">
                <a:solidFill>
                  <a:srgbClr val="000000"/>
                </a:solidFill>
                <a:latin typeface="Amatic SC Bold"/>
              </a:rPr>
              <a:t>: 4 </a:t>
            </a:r>
            <a:r>
              <a:rPr lang="ru-RU" sz="3200" b="1" dirty="0">
                <a:solidFill>
                  <a:srgbClr val="000000"/>
                </a:solidFill>
                <a:latin typeface="Amatic SC Bold"/>
              </a:rPr>
              <a:t>подростка и 1 педагог от одного образовательного </a:t>
            </a:r>
            <a:r>
              <a:rPr lang="ru-RU" sz="3200" b="1" dirty="0" smtClean="0">
                <a:solidFill>
                  <a:srgbClr val="000000"/>
                </a:solidFill>
                <a:latin typeface="Amatic SC Bold"/>
              </a:rPr>
              <a:t>учреждения</a:t>
            </a:r>
          </a:p>
          <a:p>
            <a:pPr lvl="1"/>
            <a:endParaRPr lang="ru-RU" sz="3200" b="1" dirty="0">
              <a:solidFill>
                <a:srgbClr val="000000"/>
              </a:solidFill>
              <a:latin typeface="Amatic SC Bold"/>
            </a:endParaRPr>
          </a:p>
          <a:p>
            <a:pPr lvl="1"/>
            <a:r>
              <a:rPr lang="ru-RU" sz="3200" b="1" dirty="0">
                <a:solidFill>
                  <a:srgbClr val="000000"/>
                </a:solidFill>
                <a:latin typeface="Amatic SC Bold"/>
              </a:rPr>
              <a:t>Семинары проходят по заявкам от ОУ в течение 2 дней</a:t>
            </a:r>
          </a:p>
          <a:p>
            <a:pPr lvl="1"/>
            <a:endParaRPr lang="en-US" sz="3200" b="1" dirty="0" smtClean="0">
              <a:solidFill>
                <a:srgbClr val="000000"/>
              </a:solidFill>
              <a:latin typeface="Amatic SC Bold"/>
            </a:endParaRPr>
          </a:p>
          <a:p>
            <a:pPr lvl="1"/>
            <a:endParaRPr lang="ru-RU" sz="3200" b="1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1332302"/>
            <a:ext cx="5237582" cy="789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975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9"/>
          <p:cNvGrpSpPr/>
          <p:nvPr/>
        </p:nvGrpSpPr>
        <p:grpSpPr>
          <a:xfrm>
            <a:off x="609600" y="2205616"/>
            <a:ext cx="10972800" cy="5300084"/>
            <a:chOff x="11964" y="25758"/>
            <a:chExt cx="4892707" cy="48544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2" name="Freeform 10"/>
            <p:cNvSpPr/>
            <p:nvPr/>
          </p:nvSpPr>
          <p:spPr>
            <a:xfrm>
              <a:off x="11964" y="25758"/>
              <a:ext cx="4892707" cy="485441"/>
            </a:xfrm>
            <a:custGeom>
              <a:avLst/>
              <a:gdLst/>
              <a:ahLst/>
              <a:cxnLst/>
              <a:rect l="l" t="t" r="r" b="b"/>
              <a:pathLst>
                <a:path w="4892707" h="485441">
                  <a:moveTo>
                    <a:pt x="0" y="0"/>
                  </a:moveTo>
                  <a:lnTo>
                    <a:pt x="4892707" y="0"/>
                  </a:lnTo>
                  <a:lnTo>
                    <a:pt x="4892707" y="485441"/>
                  </a:lnTo>
                  <a:lnTo>
                    <a:pt x="0" y="48544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" name="Group 2"/>
          <p:cNvGrpSpPr/>
          <p:nvPr/>
        </p:nvGrpSpPr>
        <p:grpSpPr>
          <a:xfrm>
            <a:off x="2662230" y="-2400300"/>
            <a:ext cx="15625769" cy="4376140"/>
            <a:chOff x="0" y="0"/>
            <a:chExt cx="5285754" cy="1480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85754" cy="1480324"/>
            </a:xfrm>
            <a:custGeom>
              <a:avLst/>
              <a:gdLst/>
              <a:ahLst/>
              <a:cxnLst/>
              <a:rect l="l" t="t" r="r" b="b"/>
              <a:pathLst>
                <a:path w="5285754" h="1480324">
                  <a:moveTo>
                    <a:pt x="0" y="0"/>
                  </a:moveTo>
                  <a:lnTo>
                    <a:pt x="5285754" y="0"/>
                  </a:lnTo>
                  <a:lnTo>
                    <a:pt x="5285754" y="1480324"/>
                  </a:lnTo>
                  <a:lnTo>
                    <a:pt x="0" y="1480324"/>
                  </a:lnTo>
                  <a:close/>
                </a:path>
              </a:pathLst>
            </a:custGeom>
            <a:solidFill>
              <a:srgbClr val="166AB8">
                <a:alpha val="55686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240" y="8520903"/>
            <a:ext cx="18288000" cy="2152595"/>
            <a:chOff x="0" y="0"/>
            <a:chExt cx="4892707" cy="485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92707" cy="485441"/>
            </a:xfrm>
            <a:custGeom>
              <a:avLst/>
              <a:gdLst/>
              <a:ahLst/>
              <a:cxnLst/>
              <a:rect l="l" t="t" r="r" b="b"/>
              <a:pathLst>
                <a:path w="4892707" h="485441">
                  <a:moveTo>
                    <a:pt x="0" y="0"/>
                  </a:moveTo>
                  <a:lnTo>
                    <a:pt x="4892707" y="0"/>
                  </a:lnTo>
                  <a:lnTo>
                    <a:pt x="4892707" y="485441"/>
                  </a:lnTo>
                  <a:lnTo>
                    <a:pt x="0" y="485441"/>
                  </a:lnTo>
                  <a:close/>
                </a:path>
              </a:pathLst>
            </a:custGeom>
            <a:solidFill>
              <a:srgbClr val="FF5757">
                <a:alpha val="55686"/>
              </a:srgbClr>
            </a:solidFill>
          </p:spPr>
        </p:sp>
      </p:grpSp>
      <p:sp>
        <p:nvSpPr>
          <p:cNvPr id="4" name="Прямоугольник 3"/>
          <p:cNvSpPr/>
          <p:nvPr/>
        </p:nvSpPr>
        <p:spPr>
          <a:xfrm>
            <a:off x="2662231" y="40159"/>
            <a:ext cx="15368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XI областная отчетно-выборная конференция для школьных служб примирения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2857500"/>
            <a:ext cx="1054181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600" b="1" dirty="0" smtClean="0"/>
              <a:t>Цель Конференции:   </a:t>
            </a:r>
            <a:r>
              <a:rPr lang="ru-RU" sz="3600" b="1" dirty="0"/>
              <a:t>отчет о проделанной работе, (мониторинг количества и качества решенных конфликтных ситуаций), выборы в члены правления от детско-взрослого сообщества для эффективной работы </a:t>
            </a:r>
            <a:r>
              <a:rPr lang="ru-RU" sz="3600" b="1" dirty="0" smtClean="0"/>
              <a:t>педагогической программы.</a:t>
            </a:r>
          </a:p>
          <a:p>
            <a:pPr lvl="1"/>
            <a:endParaRPr lang="ru-RU" sz="3200" b="1" dirty="0" smtClean="0"/>
          </a:p>
          <a:p>
            <a:pPr lvl="1"/>
            <a:endParaRPr lang="ru-RU" sz="3200" b="1" dirty="0" smtClean="0">
              <a:solidFill>
                <a:srgbClr val="000000"/>
              </a:solidFill>
              <a:latin typeface="Amatic SC Bold"/>
            </a:endParaRPr>
          </a:p>
          <a:p>
            <a:pPr lvl="1"/>
            <a:endParaRPr lang="en-US" sz="3200" b="1" dirty="0" smtClean="0">
              <a:solidFill>
                <a:srgbClr val="000000"/>
              </a:solidFill>
              <a:latin typeface="Amatic SC Bold"/>
            </a:endParaRPr>
          </a:p>
          <a:p>
            <a:pPr lvl="1"/>
            <a:endParaRPr lang="ru-RU" sz="3200" b="1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2116701"/>
            <a:ext cx="5237582" cy="789648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6312" y="8784490"/>
            <a:ext cx="18236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4000" b="1" dirty="0" smtClean="0"/>
              <a:t>Сроки проведения: 6 февраля 2021 года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4765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9"/>
          <p:cNvGrpSpPr/>
          <p:nvPr/>
        </p:nvGrpSpPr>
        <p:grpSpPr>
          <a:xfrm>
            <a:off x="609600" y="2205616"/>
            <a:ext cx="10972800" cy="5300084"/>
            <a:chOff x="11964" y="25758"/>
            <a:chExt cx="4892707" cy="48544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2" name="Freeform 10"/>
            <p:cNvSpPr/>
            <p:nvPr/>
          </p:nvSpPr>
          <p:spPr>
            <a:xfrm>
              <a:off x="11964" y="25758"/>
              <a:ext cx="4892707" cy="485441"/>
            </a:xfrm>
            <a:custGeom>
              <a:avLst/>
              <a:gdLst/>
              <a:ahLst/>
              <a:cxnLst/>
              <a:rect l="l" t="t" r="r" b="b"/>
              <a:pathLst>
                <a:path w="4892707" h="485441">
                  <a:moveTo>
                    <a:pt x="0" y="0"/>
                  </a:moveTo>
                  <a:lnTo>
                    <a:pt x="4892707" y="0"/>
                  </a:lnTo>
                  <a:lnTo>
                    <a:pt x="4892707" y="485441"/>
                  </a:lnTo>
                  <a:lnTo>
                    <a:pt x="0" y="48544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" name="Group 2"/>
          <p:cNvGrpSpPr/>
          <p:nvPr/>
        </p:nvGrpSpPr>
        <p:grpSpPr>
          <a:xfrm>
            <a:off x="2662230" y="-2400300"/>
            <a:ext cx="15625769" cy="4376140"/>
            <a:chOff x="0" y="0"/>
            <a:chExt cx="5285754" cy="1480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85754" cy="1480324"/>
            </a:xfrm>
            <a:custGeom>
              <a:avLst/>
              <a:gdLst/>
              <a:ahLst/>
              <a:cxnLst/>
              <a:rect l="l" t="t" r="r" b="b"/>
              <a:pathLst>
                <a:path w="5285754" h="1480324">
                  <a:moveTo>
                    <a:pt x="0" y="0"/>
                  </a:moveTo>
                  <a:lnTo>
                    <a:pt x="5285754" y="0"/>
                  </a:lnTo>
                  <a:lnTo>
                    <a:pt x="5285754" y="1480324"/>
                  </a:lnTo>
                  <a:lnTo>
                    <a:pt x="0" y="1480324"/>
                  </a:lnTo>
                  <a:close/>
                </a:path>
              </a:pathLst>
            </a:custGeom>
            <a:solidFill>
              <a:srgbClr val="166AB8">
                <a:alpha val="55686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240" y="8520903"/>
            <a:ext cx="18288000" cy="2152595"/>
            <a:chOff x="0" y="0"/>
            <a:chExt cx="4892707" cy="485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92707" cy="485441"/>
            </a:xfrm>
            <a:custGeom>
              <a:avLst/>
              <a:gdLst/>
              <a:ahLst/>
              <a:cxnLst/>
              <a:rect l="l" t="t" r="r" b="b"/>
              <a:pathLst>
                <a:path w="4892707" h="485441">
                  <a:moveTo>
                    <a:pt x="0" y="0"/>
                  </a:moveTo>
                  <a:lnTo>
                    <a:pt x="4892707" y="0"/>
                  </a:lnTo>
                  <a:lnTo>
                    <a:pt x="4892707" y="485441"/>
                  </a:lnTo>
                  <a:lnTo>
                    <a:pt x="0" y="485441"/>
                  </a:lnTo>
                  <a:close/>
                </a:path>
              </a:pathLst>
            </a:custGeom>
            <a:solidFill>
              <a:srgbClr val="FF5757">
                <a:alpha val="55686"/>
              </a:srgbClr>
            </a:solidFill>
          </p:spPr>
        </p:sp>
      </p:grpSp>
      <p:sp>
        <p:nvSpPr>
          <p:cNvPr id="4" name="Прямоугольник 3"/>
          <p:cNvSpPr/>
          <p:nvPr/>
        </p:nvSpPr>
        <p:spPr>
          <a:xfrm>
            <a:off x="2662231" y="40159"/>
            <a:ext cx="15368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Областной конкурс «Мастерство юного медиатора 2021»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2857500"/>
            <a:ext cx="1054181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Amatic SC Bold"/>
              </a:rPr>
              <a:t>Цель Конкурса: качественный </a:t>
            </a:r>
            <a:r>
              <a:rPr lang="ru-RU" sz="4000" dirty="0">
                <a:solidFill>
                  <a:srgbClr val="000000"/>
                </a:solidFill>
                <a:latin typeface="Amatic SC Bold"/>
              </a:rPr>
              <a:t>анализ деятельности медиатора школьной службы примирения</a:t>
            </a:r>
            <a:endParaRPr lang="en-US" sz="4000" dirty="0">
              <a:solidFill>
                <a:srgbClr val="000000"/>
              </a:solidFill>
              <a:latin typeface="Amatic SC Bold"/>
            </a:endParaRPr>
          </a:p>
          <a:p>
            <a:pPr lvl="1"/>
            <a:endParaRPr lang="ru-RU" sz="3200" b="1" dirty="0" smtClean="0"/>
          </a:p>
          <a:p>
            <a:pPr lvl="1"/>
            <a:endParaRPr lang="ru-RU" sz="3200" b="1" dirty="0" smtClean="0">
              <a:solidFill>
                <a:srgbClr val="000000"/>
              </a:solidFill>
              <a:latin typeface="Amatic SC Bold"/>
            </a:endParaRPr>
          </a:p>
          <a:p>
            <a:pPr lvl="1"/>
            <a:endParaRPr lang="en-US" sz="3200" b="1" dirty="0" smtClean="0">
              <a:solidFill>
                <a:srgbClr val="000000"/>
              </a:solidFill>
              <a:latin typeface="Amatic SC Bold"/>
            </a:endParaRPr>
          </a:p>
          <a:p>
            <a:pPr lvl="1"/>
            <a:endParaRPr lang="ru-RU" sz="3200" b="1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2116701"/>
            <a:ext cx="5237582" cy="789648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6312" y="8784490"/>
            <a:ext cx="18236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4000" b="1" dirty="0" smtClean="0"/>
              <a:t>Сроки проведения: март – июнь 2021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38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9"/>
          <p:cNvGrpSpPr/>
          <p:nvPr/>
        </p:nvGrpSpPr>
        <p:grpSpPr>
          <a:xfrm>
            <a:off x="609600" y="2205616"/>
            <a:ext cx="10972800" cy="5300084"/>
            <a:chOff x="11964" y="25758"/>
            <a:chExt cx="4892707" cy="48544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2" name="Freeform 10"/>
            <p:cNvSpPr/>
            <p:nvPr/>
          </p:nvSpPr>
          <p:spPr>
            <a:xfrm>
              <a:off x="11964" y="25758"/>
              <a:ext cx="4892707" cy="485441"/>
            </a:xfrm>
            <a:custGeom>
              <a:avLst/>
              <a:gdLst/>
              <a:ahLst/>
              <a:cxnLst/>
              <a:rect l="l" t="t" r="r" b="b"/>
              <a:pathLst>
                <a:path w="4892707" h="485441">
                  <a:moveTo>
                    <a:pt x="0" y="0"/>
                  </a:moveTo>
                  <a:lnTo>
                    <a:pt x="4892707" y="0"/>
                  </a:lnTo>
                  <a:lnTo>
                    <a:pt x="4892707" y="485441"/>
                  </a:lnTo>
                  <a:lnTo>
                    <a:pt x="0" y="48544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" name="Group 2"/>
          <p:cNvGrpSpPr/>
          <p:nvPr/>
        </p:nvGrpSpPr>
        <p:grpSpPr>
          <a:xfrm>
            <a:off x="2662230" y="-2400300"/>
            <a:ext cx="15625769" cy="4376140"/>
            <a:chOff x="0" y="0"/>
            <a:chExt cx="5285754" cy="1480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85754" cy="1480324"/>
            </a:xfrm>
            <a:custGeom>
              <a:avLst/>
              <a:gdLst/>
              <a:ahLst/>
              <a:cxnLst/>
              <a:rect l="l" t="t" r="r" b="b"/>
              <a:pathLst>
                <a:path w="5285754" h="1480324">
                  <a:moveTo>
                    <a:pt x="0" y="0"/>
                  </a:moveTo>
                  <a:lnTo>
                    <a:pt x="5285754" y="0"/>
                  </a:lnTo>
                  <a:lnTo>
                    <a:pt x="5285754" y="1480324"/>
                  </a:lnTo>
                  <a:lnTo>
                    <a:pt x="0" y="1480324"/>
                  </a:lnTo>
                  <a:close/>
                </a:path>
              </a:pathLst>
            </a:custGeom>
            <a:solidFill>
              <a:srgbClr val="166AB8">
                <a:alpha val="55686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240" y="8520903"/>
            <a:ext cx="18288000" cy="2152595"/>
            <a:chOff x="0" y="0"/>
            <a:chExt cx="4892707" cy="485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92707" cy="485441"/>
            </a:xfrm>
            <a:custGeom>
              <a:avLst/>
              <a:gdLst/>
              <a:ahLst/>
              <a:cxnLst/>
              <a:rect l="l" t="t" r="r" b="b"/>
              <a:pathLst>
                <a:path w="4892707" h="485441">
                  <a:moveTo>
                    <a:pt x="0" y="0"/>
                  </a:moveTo>
                  <a:lnTo>
                    <a:pt x="4892707" y="0"/>
                  </a:lnTo>
                  <a:lnTo>
                    <a:pt x="4892707" y="485441"/>
                  </a:lnTo>
                  <a:lnTo>
                    <a:pt x="0" y="485441"/>
                  </a:lnTo>
                  <a:close/>
                </a:path>
              </a:pathLst>
            </a:custGeom>
            <a:solidFill>
              <a:srgbClr val="FF5757">
                <a:alpha val="55686"/>
              </a:srgbClr>
            </a:solidFill>
          </p:spPr>
        </p:sp>
      </p:grpSp>
      <p:sp>
        <p:nvSpPr>
          <p:cNvPr id="4" name="Прямоугольник 3"/>
          <p:cNvSpPr/>
          <p:nvPr/>
        </p:nvSpPr>
        <p:spPr>
          <a:xfrm>
            <a:off x="2662231" y="40159"/>
            <a:ext cx="15368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Межрегиональный открытый </a:t>
            </a:r>
            <a:r>
              <a:rPr lang="ru-RU" sz="4800" b="1" dirty="0"/>
              <a:t>марафон для медиаторов «Традиции примирения народов </a:t>
            </a:r>
            <a:r>
              <a:rPr lang="ru-RU" sz="4800" b="1" dirty="0" smtClean="0"/>
              <a:t>мира»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2857500"/>
            <a:ext cx="1054181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4000" dirty="0">
                <a:solidFill>
                  <a:srgbClr val="000000"/>
                </a:solidFill>
                <a:latin typeface="Amatic SC Bold"/>
              </a:rPr>
              <a:t>Цель мероприятия: связь деятельности медиатора школьной службы примирения с традициями примирения народом мира.</a:t>
            </a:r>
          </a:p>
          <a:p>
            <a:pPr lvl="1"/>
            <a:endParaRPr lang="ru-RU" sz="3200" b="1" dirty="0" smtClean="0"/>
          </a:p>
          <a:p>
            <a:pPr lvl="1"/>
            <a:endParaRPr lang="ru-RU" sz="3200" b="1" dirty="0" smtClean="0">
              <a:solidFill>
                <a:srgbClr val="000000"/>
              </a:solidFill>
              <a:latin typeface="Amatic SC Bold"/>
            </a:endParaRPr>
          </a:p>
          <a:p>
            <a:pPr lvl="1"/>
            <a:endParaRPr lang="en-US" sz="3200" b="1" dirty="0" smtClean="0">
              <a:solidFill>
                <a:srgbClr val="000000"/>
              </a:solidFill>
              <a:latin typeface="Amatic SC Bold"/>
            </a:endParaRPr>
          </a:p>
          <a:p>
            <a:pPr lvl="1"/>
            <a:endParaRPr lang="ru-RU" sz="3200" b="1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2116701"/>
            <a:ext cx="5237582" cy="789648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6312" y="8784490"/>
            <a:ext cx="18236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4000" b="1" dirty="0" smtClean="0"/>
              <a:t>Сроки проведения: январь – декабрь 2021 года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1373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9"/>
          <p:cNvGrpSpPr/>
          <p:nvPr/>
        </p:nvGrpSpPr>
        <p:grpSpPr>
          <a:xfrm>
            <a:off x="609600" y="2205616"/>
            <a:ext cx="10972800" cy="5300084"/>
            <a:chOff x="11964" y="25758"/>
            <a:chExt cx="4892707" cy="48544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2" name="Freeform 10"/>
            <p:cNvSpPr/>
            <p:nvPr/>
          </p:nvSpPr>
          <p:spPr>
            <a:xfrm>
              <a:off x="11964" y="25758"/>
              <a:ext cx="4892707" cy="485441"/>
            </a:xfrm>
            <a:custGeom>
              <a:avLst/>
              <a:gdLst/>
              <a:ahLst/>
              <a:cxnLst/>
              <a:rect l="l" t="t" r="r" b="b"/>
              <a:pathLst>
                <a:path w="4892707" h="485441">
                  <a:moveTo>
                    <a:pt x="0" y="0"/>
                  </a:moveTo>
                  <a:lnTo>
                    <a:pt x="4892707" y="0"/>
                  </a:lnTo>
                  <a:lnTo>
                    <a:pt x="4892707" y="485441"/>
                  </a:lnTo>
                  <a:lnTo>
                    <a:pt x="0" y="48544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" name="Group 2"/>
          <p:cNvGrpSpPr/>
          <p:nvPr/>
        </p:nvGrpSpPr>
        <p:grpSpPr>
          <a:xfrm>
            <a:off x="2662230" y="-2400300"/>
            <a:ext cx="15625769" cy="4376140"/>
            <a:chOff x="0" y="0"/>
            <a:chExt cx="5285754" cy="1480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85754" cy="1480324"/>
            </a:xfrm>
            <a:custGeom>
              <a:avLst/>
              <a:gdLst/>
              <a:ahLst/>
              <a:cxnLst/>
              <a:rect l="l" t="t" r="r" b="b"/>
              <a:pathLst>
                <a:path w="5285754" h="1480324">
                  <a:moveTo>
                    <a:pt x="0" y="0"/>
                  </a:moveTo>
                  <a:lnTo>
                    <a:pt x="5285754" y="0"/>
                  </a:lnTo>
                  <a:lnTo>
                    <a:pt x="5285754" y="1480324"/>
                  </a:lnTo>
                  <a:lnTo>
                    <a:pt x="0" y="1480324"/>
                  </a:lnTo>
                  <a:close/>
                </a:path>
              </a:pathLst>
            </a:custGeom>
            <a:solidFill>
              <a:srgbClr val="166AB8">
                <a:alpha val="55686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240" y="8520903"/>
            <a:ext cx="18288000" cy="2152595"/>
            <a:chOff x="0" y="0"/>
            <a:chExt cx="4892707" cy="485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92707" cy="485441"/>
            </a:xfrm>
            <a:custGeom>
              <a:avLst/>
              <a:gdLst/>
              <a:ahLst/>
              <a:cxnLst/>
              <a:rect l="l" t="t" r="r" b="b"/>
              <a:pathLst>
                <a:path w="4892707" h="485441">
                  <a:moveTo>
                    <a:pt x="0" y="0"/>
                  </a:moveTo>
                  <a:lnTo>
                    <a:pt x="4892707" y="0"/>
                  </a:lnTo>
                  <a:lnTo>
                    <a:pt x="4892707" y="485441"/>
                  </a:lnTo>
                  <a:lnTo>
                    <a:pt x="0" y="485441"/>
                  </a:lnTo>
                  <a:close/>
                </a:path>
              </a:pathLst>
            </a:custGeom>
            <a:solidFill>
              <a:srgbClr val="FF5757">
                <a:alpha val="55686"/>
              </a:srgbClr>
            </a:solidFill>
          </p:spPr>
        </p:sp>
      </p:grpSp>
      <p:sp>
        <p:nvSpPr>
          <p:cNvPr id="4" name="Прямоугольник 3"/>
          <p:cNvSpPr/>
          <p:nvPr/>
        </p:nvSpPr>
        <p:spPr>
          <a:xfrm>
            <a:off x="2662231" y="40159"/>
            <a:ext cx="15368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Межрегиональный открытый </a:t>
            </a:r>
            <a:r>
              <a:rPr lang="ru-RU" sz="4800" b="1" dirty="0"/>
              <a:t>марафон для медиаторов «Традиции примирения народов </a:t>
            </a:r>
            <a:r>
              <a:rPr lang="ru-RU" sz="4800" b="1" dirty="0" smtClean="0"/>
              <a:t>мира»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2857500"/>
            <a:ext cx="1054181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4000" dirty="0">
                <a:solidFill>
                  <a:srgbClr val="000000"/>
                </a:solidFill>
                <a:latin typeface="Amatic SC Bold"/>
              </a:rPr>
              <a:t>Цель мероприятия: связь деятельности медиатора школьной службы примирения с традициями примирения народом мира.</a:t>
            </a:r>
          </a:p>
          <a:p>
            <a:pPr lvl="1"/>
            <a:endParaRPr lang="ru-RU" sz="3200" b="1" dirty="0" smtClean="0"/>
          </a:p>
          <a:p>
            <a:pPr lvl="1"/>
            <a:endParaRPr lang="ru-RU" sz="3200" b="1" dirty="0" smtClean="0">
              <a:solidFill>
                <a:srgbClr val="000000"/>
              </a:solidFill>
              <a:latin typeface="Amatic SC Bold"/>
            </a:endParaRPr>
          </a:p>
          <a:p>
            <a:pPr lvl="1"/>
            <a:endParaRPr lang="en-US" sz="3200" b="1" dirty="0" smtClean="0">
              <a:solidFill>
                <a:srgbClr val="000000"/>
              </a:solidFill>
              <a:latin typeface="Amatic SC Bold"/>
            </a:endParaRPr>
          </a:p>
          <a:p>
            <a:pPr lvl="1"/>
            <a:endParaRPr lang="ru-RU" sz="3200" b="1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2116701"/>
            <a:ext cx="5237582" cy="789648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6312" y="8784490"/>
            <a:ext cx="18236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4000" b="1" dirty="0" smtClean="0"/>
              <a:t>Сроки проведения: январь – декабрь 2021 года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3064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1941" y="-1485900"/>
            <a:ext cx="16989549" cy="4376140"/>
            <a:chOff x="0" y="0"/>
            <a:chExt cx="5285754" cy="1480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85754" cy="1480324"/>
            </a:xfrm>
            <a:custGeom>
              <a:avLst/>
              <a:gdLst/>
              <a:ahLst/>
              <a:cxnLst/>
              <a:rect l="l" t="t" r="r" b="b"/>
              <a:pathLst>
                <a:path w="5285754" h="1480324">
                  <a:moveTo>
                    <a:pt x="0" y="0"/>
                  </a:moveTo>
                  <a:lnTo>
                    <a:pt x="5285754" y="0"/>
                  </a:lnTo>
                  <a:lnTo>
                    <a:pt x="5285754" y="1480324"/>
                  </a:lnTo>
                  <a:lnTo>
                    <a:pt x="0" y="1480324"/>
                  </a:lnTo>
                  <a:close/>
                </a:path>
              </a:pathLst>
            </a:custGeom>
            <a:solidFill>
              <a:srgbClr val="166AB8">
                <a:alpha val="55686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1" y="8496300"/>
            <a:ext cx="18288000" cy="2152595"/>
            <a:chOff x="0" y="0"/>
            <a:chExt cx="4892707" cy="485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92707" cy="485441"/>
            </a:xfrm>
            <a:custGeom>
              <a:avLst/>
              <a:gdLst/>
              <a:ahLst/>
              <a:cxnLst/>
              <a:rect l="l" t="t" r="r" b="b"/>
              <a:pathLst>
                <a:path w="4892707" h="485441">
                  <a:moveTo>
                    <a:pt x="0" y="0"/>
                  </a:moveTo>
                  <a:lnTo>
                    <a:pt x="4892707" y="0"/>
                  </a:lnTo>
                  <a:lnTo>
                    <a:pt x="4892707" y="485441"/>
                  </a:lnTo>
                  <a:lnTo>
                    <a:pt x="0" y="485441"/>
                  </a:lnTo>
                  <a:close/>
                </a:path>
              </a:pathLst>
            </a:custGeom>
            <a:solidFill>
              <a:srgbClr val="FF5757">
                <a:alpha val="55686"/>
              </a:srgbClr>
            </a:solidFill>
          </p:spPr>
        </p:sp>
      </p:grpSp>
      <p:grpSp>
        <p:nvGrpSpPr>
          <p:cNvPr id="21" name="Group 9"/>
          <p:cNvGrpSpPr/>
          <p:nvPr/>
        </p:nvGrpSpPr>
        <p:grpSpPr>
          <a:xfrm>
            <a:off x="-12359" y="4543379"/>
            <a:ext cx="15785759" cy="4832092"/>
            <a:chOff x="0" y="0"/>
            <a:chExt cx="4892707" cy="48544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2" name="Freeform 10"/>
            <p:cNvSpPr/>
            <p:nvPr/>
          </p:nvSpPr>
          <p:spPr>
            <a:xfrm>
              <a:off x="0" y="0"/>
              <a:ext cx="4892707" cy="485441"/>
            </a:xfrm>
            <a:custGeom>
              <a:avLst/>
              <a:gdLst/>
              <a:ahLst/>
              <a:cxnLst/>
              <a:rect l="l" t="t" r="r" b="b"/>
              <a:pathLst>
                <a:path w="4892707" h="485441">
                  <a:moveTo>
                    <a:pt x="0" y="0"/>
                  </a:moveTo>
                  <a:lnTo>
                    <a:pt x="4892707" y="0"/>
                  </a:lnTo>
                  <a:lnTo>
                    <a:pt x="4892707" y="485441"/>
                  </a:lnTo>
                  <a:lnTo>
                    <a:pt x="0" y="485441"/>
                  </a:lnTo>
                  <a:close/>
                </a:path>
              </a:pathLst>
            </a:custGeom>
            <a:grpFill/>
          </p:spPr>
        </p:sp>
      </p:grpSp>
      <p:sp>
        <p:nvSpPr>
          <p:cNvPr id="24" name="Прямоугольник 23"/>
          <p:cNvSpPr/>
          <p:nvPr/>
        </p:nvSpPr>
        <p:spPr>
          <a:xfrm>
            <a:off x="1878458" y="702170"/>
            <a:ext cx="83323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6600" b="1" dirty="0" smtClean="0"/>
              <a:t>НАШИ КОНТАКТЫ: </a:t>
            </a:r>
            <a:endParaRPr lang="ru-RU" sz="2800" dirty="0"/>
          </a:p>
        </p:txBody>
      </p:sp>
      <p:sp>
        <p:nvSpPr>
          <p:cNvPr id="5" name="AutoShape 2" descr="Преимущества и достижения - АЦ Кунце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6170" y="2524898"/>
            <a:ext cx="14026979" cy="3488865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lIns="163284" tIns="81642" rIns="163284" bIns="81642">
            <a:spAutoFit/>
          </a:bodyPr>
          <a:lstStyle/>
          <a:p>
            <a:pPr algn="ctr">
              <a:defRPr/>
            </a:pPr>
            <a:r>
              <a:rPr lang="ru-RU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г. Самара, ул. Куйбышева, 131, </a:t>
            </a:r>
            <a:r>
              <a:rPr lang="ru-RU" sz="3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19</a:t>
            </a:r>
            <a:r>
              <a:rPr lang="ru-RU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тел:</a:t>
            </a:r>
            <a:r>
              <a:rPr lang="ru-RU" sz="3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8 (846) </a:t>
            </a:r>
            <a:r>
              <a:rPr lang="ru-RU" sz="3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332 -01-62</a:t>
            </a:r>
            <a:r>
              <a:rPr lang="ru-RU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8-937-184-1707</a:t>
            </a:r>
            <a:endParaRPr lang="ru-RU" sz="36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3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Сайт</a:t>
            </a:r>
            <a:r>
              <a:rPr lang="ru-RU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: </a:t>
            </a:r>
            <a:r>
              <a:rPr lang="ru-RU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цсмсамара.рф</a:t>
            </a:r>
            <a:br>
              <a:rPr lang="ru-RU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E-mail: </a:t>
            </a:r>
            <a:r>
              <a:rPr lang="en-US" sz="3600" dirty="0" smtClean="0">
                <a:solidFill>
                  <a:srgbClr val="000000"/>
                </a:solidFill>
                <a:latin typeface="Amatic SC Bold"/>
                <a:hlinkClick r:id="rId2"/>
              </a:rPr>
              <a:t>pmtv68@yandex.ru</a:t>
            </a:r>
            <a:endParaRPr lang="ru-RU" sz="36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Руководитель программы: </a:t>
            </a:r>
            <a:r>
              <a:rPr lang="ru-RU" sz="3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Прянишникова Татьяна Вячеславовна </a:t>
            </a:r>
            <a:endParaRPr lang="ru-RU" sz="3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509" y="3447117"/>
            <a:ext cx="3789782" cy="624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835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236</Words>
  <Application>Microsoft Office PowerPoint</Application>
  <PresentationFormat>Произвольный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Times New Roman</vt:lpstr>
      <vt:lpstr>Avdira Bold</vt:lpstr>
      <vt:lpstr>Amatic SC Bold</vt:lpstr>
      <vt:lpstr>Calibri</vt:lpstr>
      <vt:lpstr>Century Gothic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</dc:title>
  <dc:creator>Самоуправление</dc:creator>
  <cp:lastModifiedBy>Компьютер</cp:lastModifiedBy>
  <cp:revision>32</cp:revision>
  <dcterms:created xsi:type="dcterms:W3CDTF">2006-08-16T00:00:00Z</dcterms:created>
  <dcterms:modified xsi:type="dcterms:W3CDTF">2020-09-18T03:41:25Z</dcterms:modified>
  <dc:identifier>DAEGpZjDzuU</dc:identifier>
</cp:coreProperties>
</file>