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5" r:id="rId2"/>
    <p:sldId id="266" r:id="rId3"/>
    <p:sldId id="304" r:id="rId4"/>
    <p:sldId id="284" r:id="rId5"/>
    <p:sldId id="299" r:id="rId6"/>
    <p:sldId id="307" r:id="rId7"/>
    <p:sldId id="287" r:id="rId8"/>
    <p:sldId id="289" r:id="rId9"/>
    <p:sldId id="297" r:id="rId10"/>
    <p:sldId id="290" r:id="rId11"/>
    <p:sldId id="291" r:id="rId12"/>
    <p:sldId id="292" r:id="rId13"/>
    <p:sldId id="293" r:id="rId14"/>
    <p:sldId id="294" r:id="rId15"/>
    <p:sldId id="302" r:id="rId16"/>
    <p:sldId id="306" r:id="rId17"/>
    <p:sldId id="281" r:id="rId18"/>
    <p:sldId id="280" r:id="rId19"/>
    <p:sldId id="296" r:id="rId20"/>
    <p:sldId id="298" r:id="rId21"/>
    <p:sldId id="303" r:id="rId22"/>
    <p:sldId id="300" r:id="rId23"/>
  </p:sldIdLst>
  <p:sldSz cx="9144000" cy="5715000" type="screen16x1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82041" autoAdjust="0"/>
  </p:normalViewPr>
  <p:slideViewPr>
    <p:cSldViewPr>
      <p:cViewPr varScale="1">
        <p:scale>
          <a:sx n="119" d="100"/>
          <a:sy n="119" d="100"/>
        </p:scale>
        <p:origin x="1928" y="192"/>
      </p:cViewPr>
      <p:guideLst>
        <p:guide orient="horz" pos="2160"/>
        <p:guide pos="2880"/>
        <p:guide orient="horz"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AB7344-CA89-41B5-8AB2-4EE6DEF90E7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77D229-539B-4D06-BAEE-B16D40AD1004}">
      <dgm:prSet phldrT="[Текст]" phldr="1" custT="1"/>
      <dgm:spPr>
        <a:solidFill>
          <a:srgbClr val="FF0000"/>
        </a:solidFill>
      </dgm:spPr>
      <dgm:t>
        <a:bodyPr/>
        <a:lstStyle/>
        <a:p>
          <a:endParaRPr lang="ru-RU" sz="800" dirty="0">
            <a:solidFill>
              <a:srgbClr val="FF0000"/>
            </a:solidFill>
          </a:endParaRPr>
        </a:p>
      </dgm:t>
    </dgm:pt>
    <dgm:pt modelId="{867219BF-65FD-4325-9E6A-AF2D09F7F7C2}" type="parTrans" cxnId="{AA5EB9A9-873C-4B38-A415-A25392033102}">
      <dgm:prSet/>
      <dgm:spPr/>
      <dgm:t>
        <a:bodyPr/>
        <a:lstStyle/>
        <a:p>
          <a:endParaRPr lang="ru-RU"/>
        </a:p>
      </dgm:t>
    </dgm:pt>
    <dgm:pt modelId="{90D75F28-7A35-4AC2-A0C4-2BCFF8FEEE2F}" type="sibTrans" cxnId="{AA5EB9A9-873C-4B38-A415-A25392033102}">
      <dgm:prSet/>
      <dgm:spPr/>
      <dgm:t>
        <a:bodyPr/>
        <a:lstStyle/>
        <a:p>
          <a:endParaRPr lang="ru-RU"/>
        </a:p>
      </dgm:t>
    </dgm:pt>
    <dgm:pt modelId="{518243AA-702C-47A6-BD3E-B2990C5A890D}">
      <dgm:prSet phldrT="[Текст]" custT="1"/>
      <dgm:spPr/>
      <dgm:t>
        <a:bodyPr/>
        <a:lstStyle/>
        <a:p>
          <a:r>
            <a:rPr lang="ru-RU" sz="1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оказывает содействие в создании надлежащих условий для деятельности профсоюзных организаций в подведомственных министерству образовательных организациях; </a:t>
          </a:r>
        </a:p>
      </dgm:t>
    </dgm:pt>
    <dgm:pt modelId="{AE2C2948-2E32-4D75-8D18-821CF3879272}" type="parTrans" cxnId="{DA347D0B-5834-4A3C-B051-40EB0D1FC6F3}">
      <dgm:prSet/>
      <dgm:spPr/>
      <dgm:t>
        <a:bodyPr/>
        <a:lstStyle/>
        <a:p>
          <a:endParaRPr lang="ru-RU"/>
        </a:p>
      </dgm:t>
    </dgm:pt>
    <dgm:pt modelId="{3BB4FC81-AD52-4993-9FD0-F49806B00C4D}" type="sibTrans" cxnId="{DA347D0B-5834-4A3C-B051-40EB0D1FC6F3}">
      <dgm:prSet/>
      <dgm:spPr/>
      <dgm:t>
        <a:bodyPr/>
        <a:lstStyle/>
        <a:p>
          <a:endParaRPr lang="ru-RU"/>
        </a:p>
      </dgm:t>
    </dgm:pt>
    <dgm:pt modelId="{401CE94E-C1FF-4642-816E-8195080517CE}">
      <dgm:prSet phldrT="[Текст]" phldr="1" custT="1"/>
      <dgm:spPr>
        <a:solidFill>
          <a:srgbClr val="FF0000"/>
        </a:solidFill>
      </dgm:spPr>
      <dgm:t>
        <a:bodyPr/>
        <a:lstStyle/>
        <a:p>
          <a:endParaRPr lang="ru-RU" sz="900" dirty="0">
            <a:solidFill>
              <a:srgbClr val="FF0000"/>
            </a:solidFill>
          </a:endParaRPr>
        </a:p>
      </dgm:t>
    </dgm:pt>
    <dgm:pt modelId="{F704AC2D-4159-4353-9C1A-EE5EDABD6437}" type="parTrans" cxnId="{6169217A-3E0E-4EC3-A38B-96811172B722}">
      <dgm:prSet/>
      <dgm:spPr/>
      <dgm:t>
        <a:bodyPr/>
        <a:lstStyle/>
        <a:p>
          <a:endParaRPr lang="ru-RU"/>
        </a:p>
      </dgm:t>
    </dgm:pt>
    <dgm:pt modelId="{76F63A49-D7F0-4A8F-A70F-791602BCFC72}" type="sibTrans" cxnId="{6169217A-3E0E-4EC3-A38B-96811172B722}">
      <dgm:prSet/>
      <dgm:spPr/>
      <dgm:t>
        <a:bodyPr/>
        <a:lstStyle/>
        <a:p>
          <a:endParaRPr lang="ru-RU"/>
        </a:p>
      </dgm:t>
    </dgm:pt>
    <dgm:pt modelId="{6C6ADB61-746C-41CA-8F19-45C0D313DD25}">
      <dgm:prSet phldrT="[Текст]" custT="1"/>
      <dgm:spPr/>
      <dgm:t>
        <a:bodyPr/>
        <a:lstStyle/>
        <a:p>
          <a:r>
            <a:rPr lang="ru-RU" sz="1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принимает необходимые меры по недопущению вмешательства органов управления образованием, представителей работодателя в практическую деятельность профсоюзных организаций и их органов;</a:t>
          </a:r>
        </a:p>
      </dgm:t>
    </dgm:pt>
    <dgm:pt modelId="{8AE788A3-9566-42D4-A182-CFA303942581}" type="parTrans" cxnId="{33882C4A-3FD0-4B81-BA7E-A4C4B89A610F}">
      <dgm:prSet/>
      <dgm:spPr/>
      <dgm:t>
        <a:bodyPr/>
        <a:lstStyle/>
        <a:p>
          <a:endParaRPr lang="ru-RU"/>
        </a:p>
      </dgm:t>
    </dgm:pt>
    <dgm:pt modelId="{D9625467-9D22-4006-8BAC-980F6E7EEF27}" type="sibTrans" cxnId="{33882C4A-3FD0-4B81-BA7E-A4C4B89A610F}">
      <dgm:prSet/>
      <dgm:spPr/>
      <dgm:t>
        <a:bodyPr/>
        <a:lstStyle/>
        <a:p>
          <a:endParaRPr lang="ru-RU"/>
        </a:p>
      </dgm:t>
    </dgm:pt>
    <dgm:pt modelId="{1645BBF4-B465-4068-8A3E-E00DF0DDD9C4}">
      <dgm:prSet phldrT="[Текст]" phldr="1" custT="1"/>
      <dgm:spPr>
        <a:solidFill>
          <a:srgbClr val="FF0000"/>
        </a:solidFill>
      </dgm:spPr>
      <dgm:t>
        <a:bodyPr/>
        <a:lstStyle/>
        <a:p>
          <a:endParaRPr lang="ru-RU" sz="1000" dirty="0">
            <a:solidFill>
              <a:srgbClr val="FF0000"/>
            </a:solidFill>
          </a:endParaRPr>
        </a:p>
      </dgm:t>
    </dgm:pt>
    <dgm:pt modelId="{240621DE-BF9D-492F-ABB5-DBBF50AA97BB}" type="parTrans" cxnId="{0BAA2D5F-DF33-4AF9-8881-E465CE0F1395}">
      <dgm:prSet/>
      <dgm:spPr/>
      <dgm:t>
        <a:bodyPr/>
        <a:lstStyle/>
        <a:p>
          <a:endParaRPr lang="ru-RU"/>
        </a:p>
      </dgm:t>
    </dgm:pt>
    <dgm:pt modelId="{65052AB6-40A5-4615-9A90-ACA46B1D71ED}" type="sibTrans" cxnId="{0BAA2D5F-DF33-4AF9-8881-E465CE0F1395}">
      <dgm:prSet/>
      <dgm:spPr/>
      <dgm:t>
        <a:bodyPr/>
        <a:lstStyle/>
        <a:p>
          <a:endParaRPr lang="ru-RU"/>
        </a:p>
      </dgm:t>
    </dgm:pt>
    <dgm:pt modelId="{96FC1F5B-4DC3-4E73-B4EB-D5472E71E0EB}">
      <dgm:prSet phldrT="[Текст]" custT="1"/>
      <dgm:spPr/>
      <dgm:t>
        <a:bodyPr/>
        <a:lstStyle/>
        <a:p>
          <a:r>
            <a:rPr lang="ru-RU" sz="1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разрабатывает и принимает нормативные правовые акты по социально-трудовым вопросам с учетом мнения областной организации Профсоюза</a:t>
          </a:r>
        </a:p>
      </dgm:t>
    </dgm:pt>
    <dgm:pt modelId="{16DC4AAA-D8CF-4746-A6E6-3F1C43EDF2D8}" type="parTrans" cxnId="{32BDFD37-DAAF-49B9-98F2-D1AC70403642}">
      <dgm:prSet/>
      <dgm:spPr/>
      <dgm:t>
        <a:bodyPr/>
        <a:lstStyle/>
        <a:p>
          <a:endParaRPr lang="ru-RU"/>
        </a:p>
      </dgm:t>
    </dgm:pt>
    <dgm:pt modelId="{B4B0A9DD-8843-4BC9-AEDA-6FD7CFEFC4E8}" type="sibTrans" cxnId="{32BDFD37-DAAF-49B9-98F2-D1AC70403642}">
      <dgm:prSet/>
      <dgm:spPr/>
      <dgm:t>
        <a:bodyPr/>
        <a:lstStyle/>
        <a:p>
          <a:endParaRPr lang="ru-RU"/>
        </a:p>
      </dgm:t>
    </dgm:pt>
    <dgm:pt modelId="{F29CEF22-B95D-4766-A4C6-ECB8958ABD31}" type="pres">
      <dgm:prSet presAssocID="{A6AB7344-CA89-41B5-8AB2-4EE6DEF90E72}" presName="linearFlow" presStyleCnt="0">
        <dgm:presLayoutVars>
          <dgm:dir/>
          <dgm:animLvl val="lvl"/>
          <dgm:resizeHandles val="exact"/>
        </dgm:presLayoutVars>
      </dgm:prSet>
      <dgm:spPr/>
    </dgm:pt>
    <dgm:pt modelId="{4BC51073-02F2-4A44-A867-D08A9DDA932E}" type="pres">
      <dgm:prSet presAssocID="{B977D229-539B-4D06-BAEE-B16D40AD1004}" presName="composite" presStyleCnt="0"/>
      <dgm:spPr/>
    </dgm:pt>
    <dgm:pt modelId="{3A0D5FAE-EC3A-464A-B8A1-0F2F00FA9826}" type="pres">
      <dgm:prSet presAssocID="{B977D229-539B-4D06-BAEE-B16D40AD1004}" presName="parentText" presStyleLbl="alignNode1" presStyleIdx="0" presStyleCnt="3" custAng="0" custLinFactNeighborX="-2215" custLinFactNeighborY="-4621">
        <dgm:presLayoutVars>
          <dgm:chMax val="1"/>
          <dgm:bulletEnabled val="1"/>
        </dgm:presLayoutVars>
      </dgm:prSet>
      <dgm:spPr/>
    </dgm:pt>
    <dgm:pt modelId="{575D7AB1-27B6-41FB-AA34-251A3015F493}" type="pres">
      <dgm:prSet presAssocID="{B977D229-539B-4D06-BAEE-B16D40AD1004}" presName="descendantText" presStyleLbl="alignAcc1" presStyleIdx="0" presStyleCnt="3" custLinFactNeighborX="22251" custLinFactNeighborY="513">
        <dgm:presLayoutVars>
          <dgm:bulletEnabled val="1"/>
        </dgm:presLayoutVars>
      </dgm:prSet>
      <dgm:spPr/>
    </dgm:pt>
    <dgm:pt modelId="{3F4FCC45-456B-47AA-B089-B23F866A41C1}" type="pres">
      <dgm:prSet presAssocID="{90D75F28-7A35-4AC2-A0C4-2BCFF8FEEE2F}" presName="sp" presStyleCnt="0"/>
      <dgm:spPr/>
    </dgm:pt>
    <dgm:pt modelId="{E31E019D-0325-4CE6-B012-1865868188D3}" type="pres">
      <dgm:prSet presAssocID="{401CE94E-C1FF-4642-816E-8195080517CE}" presName="composite" presStyleCnt="0"/>
      <dgm:spPr/>
    </dgm:pt>
    <dgm:pt modelId="{6491204B-F362-42E6-9454-5DC256837162}" type="pres">
      <dgm:prSet presAssocID="{401CE94E-C1FF-4642-816E-8195080517C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2F368C4-D509-4459-B6DA-13FA20EDE9B2}" type="pres">
      <dgm:prSet presAssocID="{401CE94E-C1FF-4642-816E-8195080517CE}" presName="descendantText" presStyleLbl="alignAcc1" presStyleIdx="1" presStyleCnt="3">
        <dgm:presLayoutVars>
          <dgm:bulletEnabled val="1"/>
        </dgm:presLayoutVars>
      </dgm:prSet>
      <dgm:spPr/>
    </dgm:pt>
    <dgm:pt modelId="{39633359-03DA-4222-BE64-EC198CDE4CF5}" type="pres">
      <dgm:prSet presAssocID="{76F63A49-D7F0-4A8F-A70F-791602BCFC72}" presName="sp" presStyleCnt="0"/>
      <dgm:spPr/>
    </dgm:pt>
    <dgm:pt modelId="{B4E20E34-58B6-4AA5-A95C-3607E0A5F094}" type="pres">
      <dgm:prSet presAssocID="{1645BBF4-B465-4068-8A3E-E00DF0DDD9C4}" presName="composite" presStyleCnt="0"/>
      <dgm:spPr/>
    </dgm:pt>
    <dgm:pt modelId="{3087F483-7BE6-4272-93BC-5C98966BCF95}" type="pres">
      <dgm:prSet presAssocID="{1645BBF4-B465-4068-8A3E-E00DF0DDD9C4}" presName="parentText" presStyleLbl="alignNode1" presStyleIdx="2" presStyleCnt="3" custScaleX="100000">
        <dgm:presLayoutVars>
          <dgm:chMax val="1"/>
          <dgm:bulletEnabled val="1"/>
        </dgm:presLayoutVars>
      </dgm:prSet>
      <dgm:spPr/>
    </dgm:pt>
    <dgm:pt modelId="{56244F03-ABBD-4EEA-8A13-5E066A3144A1}" type="pres">
      <dgm:prSet presAssocID="{1645BBF4-B465-4068-8A3E-E00DF0DDD9C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DA347D0B-5834-4A3C-B051-40EB0D1FC6F3}" srcId="{B977D229-539B-4D06-BAEE-B16D40AD1004}" destId="{518243AA-702C-47A6-BD3E-B2990C5A890D}" srcOrd="0" destOrd="0" parTransId="{AE2C2948-2E32-4D75-8D18-821CF3879272}" sibTransId="{3BB4FC81-AD52-4993-9FD0-F49806B00C4D}"/>
    <dgm:cxn modelId="{32BDFD37-DAAF-49B9-98F2-D1AC70403642}" srcId="{1645BBF4-B465-4068-8A3E-E00DF0DDD9C4}" destId="{96FC1F5B-4DC3-4E73-B4EB-D5472E71E0EB}" srcOrd="0" destOrd="0" parTransId="{16DC4AAA-D8CF-4746-A6E6-3F1C43EDF2D8}" sibTransId="{B4B0A9DD-8843-4BC9-AEDA-6FD7CFEFC4E8}"/>
    <dgm:cxn modelId="{33882C4A-3FD0-4B81-BA7E-A4C4B89A610F}" srcId="{401CE94E-C1FF-4642-816E-8195080517CE}" destId="{6C6ADB61-746C-41CA-8F19-45C0D313DD25}" srcOrd="0" destOrd="0" parTransId="{8AE788A3-9566-42D4-A182-CFA303942581}" sibTransId="{D9625467-9D22-4006-8BAC-980F6E7EEF27}"/>
    <dgm:cxn modelId="{EA83D654-6C1F-42C4-B1D7-CDE0576E3F80}" type="presOf" srcId="{6C6ADB61-746C-41CA-8F19-45C0D313DD25}" destId="{62F368C4-D509-4459-B6DA-13FA20EDE9B2}" srcOrd="0" destOrd="0" presId="urn:microsoft.com/office/officeart/2005/8/layout/chevron2"/>
    <dgm:cxn modelId="{0BAA2D5F-DF33-4AF9-8881-E465CE0F1395}" srcId="{A6AB7344-CA89-41B5-8AB2-4EE6DEF90E72}" destId="{1645BBF4-B465-4068-8A3E-E00DF0DDD9C4}" srcOrd="2" destOrd="0" parTransId="{240621DE-BF9D-492F-ABB5-DBBF50AA97BB}" sibTransId="{65052AB6-40A5-4615-9A90-ACA46B1D71ED}"/>
    <dgm:cxn modelId="{6F1C8864-3DC6-4849-A432-93C89488613C}" type="presOf" srcId="{96FC1F5B-4DC3-4E73-B4EB-D5472E71E0EB}" destId="{56244F03-ABBD-4EEA-8A13-5E066A3144A1}" srcOrd="0" destOrd="0" presId="urn:microsoft.com/office/officeart/2005/8/layout/chevron2"/>
    <dgm:cxn modelId="{6169217A-3E0E-4EC3-A38B-96811172B722}" srcId="{A6AB7344-CA89-41B5-8AB2-4EE6DEF90E72}" destId="{401CE94E-C1FF-4642-816E-8195080517CE}" srcOrd="1" destOrd="0" parTransId="{F704AC2D-4159-4353-9C1A-EE5EDABD6437}" sibTransId="{76F63A49-D7F0-4A8F-A70F-791602BCFC72}"/>
    <dgm:cxn modelId="{0E50167E-36A5-4EB9-8A6F-2FE2B84C576F}" type="presOf" srcId="{518243AA-702C-47A6-BD3E-B2990C5A890D}" destId="{575D7AB1-27B6-41FB-AA34-251A3015F493}" srcOrd="0" destOrd="0" presId="urn:microsoft.com/office/officeart/2005/8/layout/chevron2"/>
    <dgm:cxn modelId="{E9EDA380-1449-43BF-92EB-9BC36C5BE3B8}" type="presOf" srcId="{401CE94E-C1FF-4642-816E-8195080517CE}" destId="{6491204B-F362-42E6-9454-5DC256837162}" srcOrd="0" destOrd="0" presId="urn:microsoft.com/office/officeart/2005/8/layout/chevron2"/>
    <dgm:cxn modelId="{AA5EB9A9-873C-4B38-A415-A25392033102}" srcId="{A6AB7344-CA89-41B5-8AB2-4EE6DEF90E72}" destId="{B977D229-539B-4D06-BAEE-B16D40AD1004}" srcOrd="0" destOrd="0" parTransId="{867219BF-65FD-4325-9E6A-AF2D09F7F7C2}" sibTransId="{90D75F28-7A35-4AC2-A0C4-2BCFF8FEEE2F}"/>
    <dgm:cxn modelId="{72073BAB-8CBE-4C34-836D-62ECCEAE8F2E}" type="presOf" srcId="{B977D229-539B-4D06-BAEE-B16D40AD1004}" destId="{3A0D5FAE-EC3A-464A-B8A1-0F2F00FA9826}" srcOrd="0" destOrd="0" presId="urn:microsoft.com/office/officeart/2005/8/layout/chevron2"/>
    <dgm:cxn modelId="{8EEE02C4-D003-4B07-80A7-00F9FCC6D35D}" type="presOf" srcId="{A6AB7344-CA89-41B5-8AB2-4EE6DEF90E72}" destId="{F29CEF22-B95D-4766-A4C6-ECB8958ABD31}" srcOrd="0" destOrd="0" presId="urn:microsoft.com/office/officeart/2005/8/layout/chevron2"/>
    <dgm:cxn modelId="{0FF008D3-3B09-40DB-8893-2D220FF2D253}" type="presOf" srcId="{1645BBF4-B465-4068-8A3E-E00DF0DDD9C4}" destId="{3087F483-7BE6-4272-93BC-5C98966BCF95}" srcOrd="0" destOrd="0" presId="urn:microsoft.com/office/officeart/2005/8/layout/chevron2"/>
    <dgm:cxn modelId="{335D85FD-3101-4FD9-84AA-44C5E4A718A3}" type="presParOf" srcId="{F29CEF22-B95D-4766-A4C6-ECB8958ABD31}" destId="{4BC51073-02F2-4A44-A867-D08A9DDA932E}" srcOrd="0" destOrd="0" presId="urn:microsoft.com/office/officeart/2005/8/layout/chevron2"/>
    <dgm:cxn modelId="{FA61806B-0D16-42DE-A8CD-ED3F577E9A08}" type="presParOf" srcId="{4BC51073-02F2-4A44-A867-D08A9DDA932E}" destId="{3A0D5FAE-EC3A-464A-B8A1-0F2F00FA9826}" srcOrd="0" destOrd="0" presId="urn:microsoft.com/office/officeart/2005/8/layout/chevron2"/>
    <dgm:cxn modelId="{F1A826AE-8C7E-4F50-9752-9800E9BA54E5}" type="presParOf" srcId="{4BC51073-02F2-4A44-A867-D08A9DDA932E}" destId="{575D7AB1-27B6-41FB-AA34-251A3015F493}" srcOrd="1" destOrd="0" presId="urn:microsoft.com/office/officeart/2005/8/layout/chevron2"/>
    <dgm:cxn modelId="{410C9CC8-F61D-4CB3-83A0-95BE6CF2D97A}" type="presParOf" srcId="{F29CEF22-B95D-4766-A4C6-ECB8958ABD31}" destId="{3F4FCC45-456B-47AA-B089-B23F866A41C1}" srcOrd="1" destOrd="0" presId="urn:microsoft.com/office/officeart/2005/8/layout/chevron2"/>
    <dgm:cxn modelId="{CFDAE080-5D65-4E8B-84FF-04672999D061}" type="presParOf" srcId="{F29CEF22-B95D-4766-A4C6-ECB8958ABD31}" destId="{E31E019D-0325-4CE6-B012-1865868188D3}" srcOrd="2" destOrd="0" presId="urn:microsoft.com/office/officeart/2005/8/layout/chevron2"/>
    <dgm:cxn modelId="{CC9D78E5-CD14-4D11-AF45-FB385E8CBAEE}" type="presParOf" srcId="{E31E019D-0325-4CE6-B012-1865868188D3}" destId="{6491204B-F362-42E6-9454-5DC256837162}" srcOrd="0" destOrd="0" presId="urn:microsoft.com/office/officeart/2005/8/layout/chevron2"/>
    <dgm:cxn modelId="{3389D64C-FBAB-4006-9BC2-D292B1B326DE}" type="presParOf" srcId="{E31E019D-0325-4CE6-B012-1865868188D3}" destId="{62F368C4-D509-4459-B6DA-13FA20EDE9B2}" srcOrd="1" destOrd="0" presId="urn:microsoft.com/office/officeart/2005/8/layout/chevron2"/>
    <dgm:cxn modelId="{44A02295-8AAA-4F80-88FE-5458E78E59FC}" type="presParOf" srcId="{F29CEF22-B95D-4766-A4C6-ECB8958ABD31}" destId="{39633359-03DA-4222-BE64-EC198CDE4CF5}" srcOrd="3" destOrd="0" presId="urn:microsoft.com/office/officeart/2005/8/layout/chevron2"/>
    <dgm:cxn modelId="{03BD221E-4D2E-4EEC-AFCA-D6EA18A67B52}" type="presParOf" srcId="{F29CEF22-B95D-4766-A4C6-ECB8958ABD31}" destId="{B4E20E34-58B6-4AA5-A95C-3607E0A5F094}" srcOrd="4" destOrd="0" presId="urn:microsoft.com/office/officeart/2005/8/layout/chevron2"/>
    <dgm:cxn modelId="{0F748676-6992-4A69-9D4D-6E4A50218CDC}" type="presParOf" srcId="{B4E20E34-58B6-4AA5-A95C-3607E0A5F094}" destId="{3087F483-7BE6-4272-93BC-5C98966BCF95}" srcOrd="0" destOrd="0" presId="urn:microsoft.com/office/officeart/2005/8/layout/chevron2"/>
    <dgm:cxn modelId="{C5F79D6D-9224-436C-9B05-A93B6FDEAB10}" type="presParOf" srcId="{B4E20E34-58B6-4AA5-A95C-3607E0A5F094}" destId="{56244F03-ABBD-4EEA-8A13-5E066A3144A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34084C-3D88-4774-B646-9B825D54969A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</dgm:pt>
    <dgm:pt modelId="{4766545E-9280-4137-94F5-4EB575CB0C30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/>
            <a:t>количество подведомственных организаций - 559</a:t>
          </a:r>
        </a:p>
      </dgm:t>
    </dgm:pt>
    <dgm:pt modelId="{A7C3DE1C-6A77-4914-B7FA-2B87129FE69B}" type="parTrans" cxnId="{AA141B4C-409E-4CF1-95F7-2A6F6982662A}">
      <dgm:prSet/>
      <dgm:spPr/>
      <dgm:t>
        <a:bodyPr/>
        <a:lstStyle/>
        <a:p>
          <a:endParaRPr lang="ru-RU"/>
        </a:p>
      </dgm:t>
    </dgm:pt>
    <dgm:pt modelId="{53F2CF9F-44C9-44D2-A736-C648F611F2BE}" type="sibTrans" cxnId="{AA141B4C-409E-4CF1-95F7-2A6F6982662A}">
      <dgm:prSet/>
      <dgm:spPr/>
      <dgm:t>
        <a:bodyPr/>
        <a:lstStyle/>
        <a:p>
          <a:endParaRPr lang="ru-RU"/>
        </a:p>
      </dgm:t>
    </dgm:pt>
    <dgm:pt modelId="{93E24091-C652-4ECF-8F41-CC38C75A9DFD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/>
            <a:t>проведено 186 проверок  подведомственных организаций</a:t>
          </a:r>
          <a:endParaRPr lang="ru-RU" b="1" dirty="0">
            <a:solidFill>
              <a:schemeClr val="tx1"/>
            </a:solidFill>
          </a:endParaRPr>
        </a:p>
      </dgm:t>
    </dgm:pt>
    <dgm:pt modelId="{651FB364-B429-43FA-A7D4-F5D7BDE63AF7}" type="parTrans" cxnId="{D56EEA20-D60D-4C61-9E21-32471A6C11C1}">
      <dgm:prSet/>
      <dgm:spPr/>
      <dgm:t>
        <a:bodyPr/>
        <a:lstStyle/>
        <a:p>
          <a:endParaRPr lang="ru-RU"/>
        </a:p>
      </dgm:t>
    </dgm:pt>
    <dgm:pt modelId="{049EA275-0B09-4E63-B250-372A757A6155}" type="sibTrans" cxnId="{D56EEA20-D60D-4C61-9E21-32471A6C11C1}">
      <dgm:prSet/>
      <dgm:spPr/>
      <dgm:t>
        <a:bodyPr/>
        <a:lstStyle/>
        <a:p>
          <a:endParaRPr lang="ru-RU"/>
        </a:p>
      </dgm:t>
    </dgm:pt>
    <dgm:pt modelId="{199A8D75-DACD-4488-88B2-DA39501C32F3}" type="pres">
      <dgm:prSet presAssocID="{A834084C-3D88-4774-B646-9B825D54969A}" presName="Name0" presStyleCnt="0">
        <dgm:presLayoutVars>
          <dgm:dir/>
          <dgm:animLvl val="lvl"/>
          <dgm:resizeHandles val="exact"/>
        </dgm:presLayoutVars>
      </dgm:prSet>
      <dgm:spPr/>
    </dgm:pt>
    <dgm:pt modelId="{5C92EA5D-93E7-434B-9841-19358C984EBA}" type="pres">
      <dgm:prSet presAssocID="{4766545E-9280-4137-94F5-4EB575CB0C30}" presName="parTxOnly" presStyleLbl="node1" presStyleIdx="0" presStyleCnt="2" custScaleX="95758" custScaleY="92070" custLinFactNeighborX="1637" custLinFactNeighborY="-3965">
        <dgm:presLayoutVars>
          <dgm:chMax val="0"/>
          <dgm:chPref val="0"/>
          <dgm:bulletEnabled val="1"/>
        </dgm:presLayoutVars>
      </dgm:prSet>
      <dgm:spPr/>
    </dgm:pt>
    <dgm:pt modelId="{AD2EB309-0130-4B7D-BAF8-D8BC607011D9}" type="pres">
      <dgm:prSet presAssocID="{53F2CF9F-44C9-44D2-A736-C648F611F2BE}" presName="parTxOnlySpace" presStyleCnt="0"/>
      <dgm:spPr/>
    </dgm:pt>
    <dgm:pt modelId="{311F8AF9-2C95-4996-9DEB-E4BDE1498EB0}" type="pres">
      <dgm:prSet presAssocID="{93E24091-C652-4ECF-8F41-CC38C75A9DFD}" presName="parTxOnly" presStyleLbl="node1" presStyleIdx="1" presStyleCnt="2" custScaleX="106210" custScaleY="91310" custLinFactNeighborX="14933" custLinFactNeighborY="-2920">
        <dgm:presLayoutVars>
          <dgm:chMax val="0"/>
          <dgm:chPref val="0"/>
          <dgm:bulletEnabled val="1"/>
        </dgm:presLayoutVars>
      </dgm:prSet>
      <dgm:spPr/>
    </dgm:pt>
  </dgm:ptLst>
  <dgm:cxnLst>
    <dgm:cxn modelId="{D56EEA20-D60D-4C61-9E21-32471A6C11C1}" srcId="{A834084C-3D88-4774-B646-9B825D54969A}" destId="{93E24091-C652-4ECF-8F41-CC38C75A9DFD}" srcOrd="1" destOrd="0" parTransId="{651FB364-B429-43FA-A7D4-F5D7BDE63AF7}" sibTransId="{049EA275-0B09-4E63-B250-372A757A6155}"/>
    <dgm:cxn modelId="{AA141B4C-409E-4CF1-95F7-2A6F6982662A}" srcId="{A834084C-3D88-4774-B646-9B825D54969A}" destId="{4766545E-9280-4137-94F5-4EB575CB0C30}" srcOrd="0" destOrd="0" parTransId="{A7C3DE1C-6A77-4914-B7FA-2B87129FE69B}" sibTransId="{53F2CF9F-44C9-44D2-A736-C648F611F2BE}"/>
    <dgm:cxn modelId="{6315BE87-9427-457E-9362-7B615236B63C}" type="presOf" srcId="{A834084C-3D88-4774-B646-9B825D54969A}" destId="{199A8D75-DACD-4488-88B2-DA39501C32F3}" srcOrd="0" destOrd="0" presId="urn:microsoft.com/office/officeart/2005/8/layout/chevron1"/>
    <dgm:cxn modelId="{6108A0CC-D81E-4FB2-87D8-5AD4BDECC856}" type="presOf" srcId="{93E24091-C652-4ECF-8F41-CC38C75A9DFD}" destId="{311F8AF9-2C95-4996-9DEB-E4BDE1498EB0}" srcOrd="0" destOrd="0" presId="urn:microsoft.com/office/officeart/2005/8/layout/chevron1"/>
    <dgm:cxn modelId="{755C07DC-AF5D-4369-B12C-706E85A3D5A1}" type="presOf" srcId="{4766545E-9280-4137-94F5-4EB575CB0C30}" destId="{5C92EA5D-93E7-434B-9841-19358C984EBA}" srcOrd="0" destOrd="0" presId="urn:microsoft.com/office/officeart/2005/8/layout/chevron1"/>
    <dgm:cxn modelId="{B6798B95-F8E6-4F3E-A57B-D3A3CB0589D3}" type="presParOf" srcId="{199A8D75-DACD-4488-88B2-DA39501C32F3}" destId="{5C92EA5D-93E7-434B-9841-19358C984EBA}" srcOrd="0" destOrd="0" presId="urn:microsoft.com/office/officeart/2005/8/layout/chevron1"/>
    <dgm:cxn modelId="{9418D6EF-DA75-4DC6-B6C1-F3BF5A1A93F9}" type="presParOf" srcId="{199A8D75-DACD-4488-88B2-DA39501C32F3}" destId="{AD2EB309-0130-4B7D-BAF8-D8BC607011D9}" srcOrd="1" destOrd="0" presId="urn:microsoft.com/office/officeart/2005/8/layout/chevron1"/>
    <dgm:cxn modelId="{3AD0B0BB-DEA5-4A7A-9E81-B519358FAC93}" type="presParOf" srcId="{199A8D75-DACD-4488-88B2-DA39501C32F3}" destId="{311F8AF9-2C95-4996-9DEB-E4BDE1498EB0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406472-04C0-4293-80D7-4B8B8A811B4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E9DCB7-9A15-4A85-8C0A-460D877ED38D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/>
            <a:t>Договор о целевом обучении</a:t>
          </a:r>
        </a:p>
      </dgm:t>
    </dgm:pt>
    <dgm:pt modelId="{DFA65B3C-B4B2-4DD8-A505-EBE6252DA3D8}" type="parTrans" cxnId="{1368A706-7670-4E8F-96EF-95BF278642A9}">
      <dgm:prSet/>
      <dgm:spPr/>
      <dgm:t>
        <a:bodyPr/>
        <a:lstStyle/>
        <a:p>
          <a:endParaRPr lang="ru-RU"/>
        </a:p>
      </dgm:t>
    </dgm:pt>
    <dgm:pt modelId="{38FCB13A-4E3B-4C8E-80EC-1555721C711E}" type="sibTrans" cxnId="{1368A706-7670-4E8F-96EF-95BF278642A9}">
      <dgm:prSet/>
      <dgm:spPr/>
      <dgm:t>
        <a:bodyPr/>
        <a:lstStyle/>
        <a:p>
          <a:endParaRPr lang="ru-RU"/>
        </a:p>
      </dgm:t>
    </dgm:pt>
    <dgm:pt modelId="{DAF2DDD4-72B3-4537-9971-6FF36B85ADA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/>
            <a:t>ОИВ</a:t>
          </a:r>
        </a:p>
      </dgm:t>
    </dgm:pt>
    <dgm:pt modelId="{29714E0F-888A-401A-9CF8-9A804DA2A11B}" type="parTrans" cxnId="{D4629F3D-429C-49E9-A3B1-71A9B1E36DFD}">
      <dgm:prSet/>
      <dgm:spPr/>
      <dgm:t>
        <a:bodyPr/>
        <a:lstStyle/>
        <a:p>
          <a:endParaRPr lang="ru-RU"/>
        </a:p>
      </dgm:t>
    </dgm:pt>
    <dgm:pt modelId="{8D4E7EC5-6E4E-41A7-95ED-D73B636FB4AA}" type="sibTrans" cxnId="{D4629F3D-429C-49E9-A3B1-71A9B1E36DFD}">
      <dgm:prSet/>
      <dgm:spPr/>
      <dgm:t>
        <a:bodyPr/>
        <a:lstStyle/>
        <a:p>
          <a:endParaRPr lang="ru-RU"/>
        </a:p>
      </dgm:t>
    </dgm:pt>
    <dgm:pt modelId="{2A993B8D-EABC-46B5-993B-1E2925E32E8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b="1" dirty="0"/>
            <a:t>абитуриент</a:t>
          </a:r>
        </a:p>
      </dgm:t>
    </dgm:pt>
    <dgm:pt modelId="{4B1F98E5-0730-4985-873C-D7E4FA96099E}" type="parTrans" cxnId="{19207FC2-7E3B-46B7-B2B2-A6B36E344864}">
      <dgm:prSet/>
      <dgm:spPr/>
      <dgm:t>
        <a:bodyPr/>
        <a:lstStyle/>
        <a:p>
          <a:endParaRPr lang="ru-RU"/>
        </a:p>
      </dgm:t>
    </dgm:pt>
    <dgm:pt modelId="{54DD9A5D-C391-4FD1-B2F3-855305F3BEDC}" type="sibTrans" cxnId="{19207FC2-7E3B-46B7-B2B2-A6B36E344864}">
      <dgm:prSet/>
      <dgm:spPr/>
      <dgm:t>
        <a:bodyPr/>
        <a:lstStyle/>
        <a:p>
          <a:endParaRPr lang="ru-RU"/>
        </a:p>
      </dgm:t>
    </dgm:pt>
    <dgm:pt modelId="{D775620D-B657-4BA7-9EB4-733170080FD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/>
            <a:t>ВУЗ</a:t>
          </a:r>
        </a:p>
      </dgm:t>
    </dgm:pt>
    <dgm:pt modelId="{E860D612-0919-4C73-9AFC-55665CCEF1C1}" type="parTrans" cxnId="{9A90C003-00E1-444F-B44C-A79B40D45FA0}">
      <dgm:prSet/>
      <dgm:spPr/>
      <dgm:t>
        <a:bodyPr/>
        <a:lstStyle/>
        <a:p>
          <a:endParaRPr lang="ru-RU"/>
        </a:p>
      </dgm:t>
    </dgm:pt>
    <dgm:pt modelId="{EEF42120-BB1A-4FB0-BD4A-D5CCDFA11629}" type="sibTrans" cxnId="{9A90C003-00E1-444F-B44C-A79B40D45FA0}">
      <dgm:prSet/>
      <dgm:spPr/>
      <dgm:t>
        <a:bodyPr/>
        <a:lstStyle/>
        <a:p>
          <a:endParaRPr lang="ru-RU"/>
        </a:p>
      </dgm:t>
    </dgm:pt>
    <dgm:pt modelId="{09BA9E66-8C1C-4E2E-A5DB-DA0028E0688C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200" b="1" dirty="0" err="1"/>
            <a:t>Образова</a:t>
          </a:r>
          <a:r>
            <a:rPr lang="ru-RU" sz="1200" b="1" dirty="0"/>
            <a:t>-тельная организация</a:t>
          </a:r>
        </a:p>
      </dgm:t>
    </dgm:pt>
    <dgm:pt modelId="{1171BCB3-1BEE-4474-9A79-5C7B840B65E8}" type="parTrans" cxnId="{061933CE-7939-474B-A5D8-FD185728E9E5}">
      <dgm:prSet/>
      <dgm:spPr/>
      <dgm:t>
        <a:bodyPr/>
        <a:lstStyle/>
        <a:p>
          <a:endParaRPr lang="ru-RU"/>
        </a:p>
      </dgm:t>
    </dgm:pt>
    <dgm:pt modelId="{9FC01666-D563-413D-8A41-8077A0811759}" type="sibTrans" cxnId="{061933CE-7939-474B-A5D8-FD185728E9E5}">
      <dgm:prSet/>
      <dgm:spPr/>
      <dgm:t>
        <a:bodyPr/>
        <a:lstStyle/>
        <a:p>
          <a:endParaRPr lang="ru-RU"/>
        </a:p>
      </dgm:t>
    </dgm:pt>
    <dgm:pt modelId="{6D003B92-CBA5-42CF-BF5A-BC4328C97546}" type="pres">
      <dgm:prSet presAssocID="{FE406472-04C0-4293-80D7-4B8B8A811B4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E2E882-A8ED-4DA4-A492-9141083B4064}" type="pres">
      <dgm:prSet presAssocID="{C1E9DCB7-9A15-4A85-8C0A-460D877ED38D}" presName="centerShape" presStyleLbl="node0" presStyleIdx="0" presStyleCnt="1"/>
      <dgm:spPr/>
    </dgm:pt>
    <dgm:pt modelId="{87DCDB5E-D26C-46F6-8C41-0567D2EB44F8}" type="pres">
      <dgm:prSet presAssocID="{DAF2DDD4-72B3-4537-9971-6FF36B85ADA3}" presName="node" presStyleLbl="node1" presStyleIdx="0" presStyleCnt="4">
        <dgm:presLayoutVars>
          <dgm:bulletEnabled val="1"/>
        </dgm:presLayoutVars>
      </dgm:prSet>
      <dgm:spPr/>
    </dgm:pt>
    <dgm:pt modelId="{7FC54902-72B6-42E0-B962-22BA2827BFB2}" type="pres">
      <dgm:prSet presAssocID="{DAF2DDD4-72B3-4537-9971-6FF36B85ADA3}" presName="dummy" presStyleCnt="0"/>
      <dgm:spPr/>
    </dgm:pt>
    <dgm:pt modelId="{377D232F-5E05-40CD-8917-7159CD61FB67}" type="pres">
      <dgm:prSet presAssocID="{8D4E7EC5-6E4E-41A7-95ED-D73B636FB4AA}" presName="sibTrans" presStyleLbl="sibTrans2D1" presStyleIdx="0" presStyleCnt="4"/>
      <dgm:spPr/>
    </dgm:pt>
    <dgm:pt modelId="{363C794B-3489-4A63-A0A4-4B4035086466}" type="pres">
      <dgm:prSet presAssocID="{2A993B8D-EABC-46B5-993B-1E2925E32E83}" presName="node" presStyleLbl="node1" presStyleIdx="1" presStyleCnt="4" custScaleX="131465">
        <dgm:presLayoutVars>
          <dgm:bulletEnabled val="1"/>
        </dgm:presLayoutVars>
      </dgm:prSet>
      <dgm:spPr/>
    </dgm:pt>
    <dgm:pt modelId="{86DA22B0-352F-4F42-91C1-956855E036A8}" type="pres">
      <dgm:prSet presAssocID="{2A993B8D-EABC-46B5-993B-1E2925E32E83}" presName="dummy" presStyleCnt="0"/>
      <dgm:spPr/>
    </dgm:pt>
    <dgm:pt modelId="{ABE266A5-4C8B-4B3F-9D6E-32630FB6DADF}" type="pres">
      <dgm:prSet presAssocID="{54DD9A5D-C391-4FD1-B2F3-855305F3BEDC}" presName="sibTrans" presStyleLbl="sibTrans2D1" presStyleIdx="1" presStyleCnt="4"/>
      <dgm:spPr/>
    </dgm:pt>
    <dgm:pt modelId="{09B32AD9-0007-4B11-82B2-56A7AE10616D}" type="pres">
      <dgm:prSet presAssocID="{D775620D-B657-4BA7-9EB4-733170080FDB}" presName="node" presStyleLbl="node1" presStyleIdx="2" presStyleCnt="4">
        <dgm:presLayoutVars>
          <dgm:bulletEnabled val="1"/>
        </dgm:presLayoutVars>
      </dgm:prSet>
      <dgm:spPr/>
    </dgm:pt>
    <dgm:pt modelId="{CB960E33-95F1-463D-8CBA-37EB896132E1}" type="pres">
      <dgm:prSet presAssocID="{D775620D-B657-4BA7-9EB4-733170080FDB}" presName="dummy" presStyleCnt="0"/>
      <dgm:spPr/>
    </dgm:pt>
    <dgm:pt modelId="{8068A95F-55C5-4587-A36B-4AABA79092C4}" type="pres">
      <dgm:prSet presAssocID="{EEF42120-BB1A-4FB0-BD4A-D5CCDFA11629}" presName="sibTrans" presStyleLbl="sibTrans2D1" presStyleIdx="2" presStyleCnt="4"/>
      <dgm:spPr/>
    </dgm:pt>
    <dgm:pt modelId="{7F01FE31-3E95-4CAD-9541-7ED506ED881A}" type="pres">
      <dgm:prSet presAssocID="{09BA9E66-8C1C-4E2E-A5DB-DA0028E0688C}" presName="node" presStyleLbl="node1" presStyleIdx="3" presStyleCnt="4" custScaleX="131232">
        <dgm:presLayoutVars>
          <dgm:bulletEnabled val="1"/>
        </dgm:presLayoutVars>
      </dgm:prSet>
      <dgm:spPr/>
    </dgm:pt>
    <dgm:pt modelId="{12D2C6A8-5AD3-4BF3-9C1F-2295ABB1CA69}" type="pres">
      <dgm:prSet presAssocID="{09BA9E66-8C1C-4E2E-A5DB-DA0028E0688C}" presName="dummy" presStyleCnt="0"/>
      <dgm:spPr/>
    </dgm:pt>
    <dgm:pt modelId="{7C831E6C-CFFD-401C-B7E5-3D70BE0AC890}" type="pres">
      <dgm:prSet presAssocID="{9FC01666-D563-413D-8A41-8077A0811759}" presName="sibTrans" presStyleLbl="sibTrans2D1" presStyleIdx="3" presStyleCnt="4"/>
      <dgm:spPr/>
    </dgm:pt>
  </dgm:ptLst>
  <dgm:cxnLst>
    <dgm:cxn modelId="{9A90C003-00E1-444F-B44C-A79B40D45FA0}" srcId="{C1E9DCB7-9A15-4A85-8C0A-460D877ED38D}" destId="{D775620D-B657-4BA7-9EB4-733170080FDB}" srcOrd="2" destOrd="0" parTransId="{E860D612-0919-4C73-9AFC-55665CCEF1C1}" sibTransId="{EEF42120-BB1A-4FB0-BD4A-D5CCDFA11629}"/>
    <dgm:cxn modelId="{1368A706-7670-4E8F-96EF-95BF278642A9}" srcId="{FE406472-04C0-4293-80D7-4B8B8A811B4F}" destId="{C1E9DCB7-9A15-4A85-8C0A-460D877ED38D}" srcOrd="0" destOrd="0" parTransId="{DFA65B3C-B4B2-4DD8-A505-EBE6252DA3D8}" sibTransId="{38FCB13A-4E3B-4C8E-80EC-1555721C711E}"/>
    <dgm:cxn modelId="{C075BF0A-B1AE-4C03-BCEB-76BD477DF580}" type="presOf" srcId="{C1E9DCB7-9A15-4A85-8C0A-460D877ED38D}" destId="{0BE2E882-A8ED-4DA4-A492-9141083B4064}" srcOrd="0" destOrd="0" presId="urn:microsoft.com/office/officeart/2005/8/layout/radial6"/>
    <dgm:cxn modelId="{0586C524-7E79-4D6B-AE05-AEFB1A8AF0A7}" type="presOf" srcId="{09BA9E66-8C1C-4E2E-A5DB-DA0028E0688C}" destId="{7F01FE31-3E95-4CAD-9541-7ED506ED881A}" srcOrd="0" destOrd="0" presId="urn:microsoft.com/office/officeart/2005/8/layout/radial6"/>
    <dgm:cxn modelId="{78FCB12A-A9A3-4A4E-B2B9-C422F3CDB83F}" type="presOf" srcId="{9FC01666-D563-413D-8A41-8077A0811759}" destId="{7C831E6C-CFFD-401C-B7E5-3D70BE0AC890}" srcOrd="0" destOrd="0" presId="urn:microsoft.com/office/officeart/2005/8/layout/radial6"/>
    <dgm:cxn modelId="{8F4A1B39-FCCE-426C-83E3-C9CB632306C3}" type="presOf" srcId="{2A993B8D-EABC-46B5-993B-1E2925E32E83}" destId="{363C794B-3489-4A63-A0A4-4B4035086466}" srcOrd="0" destOrd="0" presId="urn:microsoft.com/office/officeart/2005/8/layout/radial6"/>
    <dgm:cxn modelId="{D4629F3D-429C-49E9-A3B1-71A9B1E36DFD}" srcId="{C1E9DCB7-9A15-4A85-8C0A-460D877ED38D}" destId="{DAF2DDD4-72B3-4537-9971-6FF36B85ADA3}" srcOrd="0" destOrd="0" parTransId="{29714E0F-888A-401A-9CF8-9A804DA2A11B}" sibTransId="{8D4E7EC5-6E4E-41A7-95ED-D73B636FB4AA}"/>
    <dgm:cxn modelId="{E5BEAE6D-5A92-4776-B705-A01F1F9002B0}" type="presOf" srcId="{54DD9A5D-C391-4FD1-B2F3-855305F3BEDC}" destId="{ABE266A5-4C8B-4B3F-9D6E-32630FB6DADF}" srcOrd="0" destOrd="0" presId="urn:microsoft.com/office/officeart/2005/8/layout/radial6"/>
    <dgm:cxn modelId="{D1206E8F-8FF9-41D8-9721-3C6983C845CA}" type="presOf" srcId="{FE406472-04C0-4293-80D7-4B8B8A811B4F}" destId="{6D003B92-CBA5-42CF-BF5A-BC4328C97546}" srcOrd="0" destOrd="0" presId="urn:microsoft.com/office/officeart/2005/8/layout/radial6"/>
    <dgm:cxn modelId="{7DF283A9-FA5C-4715-B308-D1E51E80AA9D}" type="presOf" srcId="{8D4E7EC5-6E4E-41A7-95ED-D73B636FB4AA}" destId="{377D232F-5E05-40CD-8917-7159CD61FB67}" srcOrd="0" destOrd="0" presId="urn:microsoft.com/office/officeart/2005/8/layout/radial6"/>
    <dgm:cxn modelId="{19207FC2-7E3B-46B7-B2B2-A6B36E344864}" srcId="{C1E9DCB7-9A15-4A85-8C0A-460D877ED38D}" destId="{2A993B8D-EABC-46B5-993B-1E2925E32E83}" srcOrd="1" destOrd="0" parTransId="{4B1F98E5-0730-4985-873C-D7E4FA96099E}" sibTransId="{54DD9A5D-C391-4FD1-B2F3-855305F3BEDC}"/>
    <dgm:cxn modelId="{B79591C9-ED1C-42F5-BD62-6140D3FF8EC8}" type="presOf" srcId="{EEF42120-BB1A-4FB0-BD4A-D5CCDFA11629}" destId="{8068A95F-55C5-4587-A36B-4AABA79092C4}" srcOrd="0" destOrd="0" presId="urn:microsoft.com/office/officeart/2005/8/layout/radial6"/>
    <dgm:cxn modelId="{CE2138CD-89C3-452A-A388-4999D4ED9C3F}" type="presOf" srcId="{DAF2DDD4-72B3-4537-9971-6FF36B85ADA3}" destId="{87DCDB5E-D26C-46F6-8C41-0567D2EB44F8}" srcOrd="0" destOrd="0" presId="urn:microsoft.com/office/officeart/2005/8/layout/radial6"/>
    <dgm:cxn modelId="{061933CE-7939-474B-A5D8-FD185728E9E5}" srcId="{C1E9DCB7-9A15-4A85-8C0A-460D877ED38D}" destId="{09BA9E66-8C1C-4E2E-A5DB-DA0028E0688C}" srcOrd="3" destOrd="0" parTransId="{1171BCB3-1BEE-4474-9A79-5C7B840B65E8}" sibTransId="{9FC01666-D563-413D-8A41-8077A0811759}"/>
    <dgm:cxn modelId="{216243ED-4EC3-4FC3-A482-56F984529AF8}" type="presOf" srcId="{D775620D-B657-4BA7-9EB4-733170080FDB}" destId="{09B32AD9-0007-4B11-82B2-56A7AE10616D}" srcOrd="0" destOrd="0" presId="urn:microsoft.com/office/officeart/2005/8/layout/radial6"/>
    <dgm:cxn modelId="{9F1A1FA8-E2B0-4041-BF38-1470BE421D70}" type="presParOf" srcId="{6D003B92-CBA5-42CF-BF5A-BC4328C97546}" destId="{0BE2E882-A8ED-4DA4-A492-9141083B4064}" srcOrd="0" destOrd="0" presId="urn:microsoft.com/office/officeart/2005/8/layout/radial6"/>
    <dgm:cxn modelId="{53A96141-F4AC-4BF4-A282-47898FF1555B}" type="presParOf" srcId="{6D003B92-CBA5-42CF-BF5A-BC4328C97546}" destId="{87DCDB5E-D26C-46F6-8C41-0567D2EB44F8}" srcOrd="1" destOrd="0" presId="urn:microsoft.com/office/officeart/2005/8/layout/radial6"/>
    <dgm:cxn modelId="{C2CBF30B-46E2-406E-993B-A31D651F3A17}" type="presParOf" srcId="{6D003B92-CBA5-42CF-BF5A-BC4328C97546}" destId="{7FC54902-72B6-42E0-B962-22BA2827BFB2}" srcOrd="2" destOrd="0" presId="urn:microsoft.com/office/officeart/2005/8/layout/radial6"/>
    <dgm:cxn modelId="{60E3F5DF-2DFA-4E72-A8A3-ECE92142B04B}" type="presParOf" srcId="{6D003B92-CBA5-42CF-BF5A-BC4328C97546}" destId="{377D232F-5E05-40CD-8917-7159CD61FB67}" srcOrd="3" destOrd="0" presId="urn:microsoft.com/office/officeart/2005/8/layout/radial6"/>
    <dgm:cxn modelId="{884BAEA8-9B5F-4819-A4C0-450098A72DE1}" type="presParOf" srcId="{6D003B92-CBA5-42CF-BF5A-BC4328C97546}" destId="{363C794B-3489-4A63-A0A4-4B4035086466}" srcOrd="4" destOrd="0" presId="urn:microsoft.com/office/officeart/2005/8/layout/radial6"/>
    <dgm:cxn modelId="{8EDF2CEC-7545-49B6-8073-4999472CAFD7}" type="presParOf" srcId="{6D003B92-CBA5-42CF-BF5A-BC4328C97546}" destId="{86DA22B0-352F-4F42-91C1-956855E036A8}" srcOrd="5" destOrd="0" presId="urn:microsoft.com/office/officeart/2005/8/layout/radial6"/>
    <dgm:cxn modelId="{30CD34F4-0483-44C2-9F55-CA22F95056EC}" type="presParOf" srcId="{6D003B92-CBA5-42CF-BF5A-BC4328C97546}" destId="{ABE266A5-4C8B-4B3F-9D6E-32630FB6DADF}" srcOrd="6" destOrd="0" presId="urn:microsoft.com/office/officeart/2005/8/layout/radial6"/>
    <dgm:cxn modelId="{3DF3AFE7-B894-4AE6-BB2F-47AD1089DB7C}" type="presParOf" srcId="{6D003B92-CBA5-42CF-BF5A-BC4328C97546}" destId="{09B32AD9-0007-4B11-82B2-56A7AE10616D}" srcOrd="7" destOrd="0" presId="urn:microsoft.com/office/officeart/2005/8/layout/radial6"/>
    <dgm:cxn modelId="{98438AE7-C1FA-465B-A4E0-7EBB2FF68641}" type="presParOf" srcId="{6D003B92-CBA5-42CF-BF5A-BC4328C97546}" destId="{CB960E33-95F1-463D-8CBA-37EB896132E1}" srcOrd="8" destOrd="0" presId="urn:microsoft.com/office/officeart/2005/8/layout/radial6"/>
    <dgm:cxn modelId="{8F8196E3-9B1C-49A0-938C-EC07DA44E3BD}" type="presParOf" srcId="{6D003B92-CBA5-42CF-BF5A-BC4328C97546}" destId="{8068A95F-55C5-4587-A36B-4AABA79092C4}" srcOrd="9" destOrd="0" presId="urn:microsoft.com/office/officeart/2005/8/layout/radial6"/>
    <dgm:cxn modelId="{87C1BED5-B177-4D19-816C-00C701887076}" type="presParOf" srcId="{6D003B92-CBA5-42CF-BF5A-BC4328C97546}" destId="{7F01FE31-3E95-4CAD-9541-7ED506ED881A}" srcOrd="10" destOrd="0" presId="urn:microsoft.com/office/officeart/2005/8/layout/radial6"/>
    <dgm:cxn modelId="{2D78EB3B-B2B0-4BCC-8B88-C9ACA1F0DD48}" type="presParOf" srcId="{6D003B92-CBA5-42CF-BF5A-BC4328C97546}" destId="{12D2C6A8-5AD3-4BF3-9C1F-2295ABB1CA69}" srcOrd="11" destOrd="0" presId="urn:microsoft.com/office/officeart/2005/8/layout/radial6"/>
    <dgm:cxn modelId="{A92C6B52-78F4-46B5-ACE4-E805D4ABE81F}" type="presParOf" srcId="{6D003B92-CBA5-42CF-BF5A-BC4328C97546}" destId="{7C831E6C-CFFD-401C-B7E5-3D70BE0AC89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F0E7DC-F3CE-4940-8A45-9E6F8C21F6A1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AB6FA0B-A8DE-4528-8265-34C2A24254E0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/>
            <a:t>160 тысяч рублей</a:t>
          </a:r>
        </a:p>
      </dgm:t>
    </dgm:pt>
    <dgm:pt modelId="{89BDAA60-730E-4CC8-9792-4DB07732087A}" type="parTrans" cxnId="{45C7790E-7E24-4657-9079-D9CEC8F434BB}">
      <dgm:prSet/>
      <dgm:spPr/>
      <dgm:t>
        <a:bodyPr/>
        <a:lstStyle/>
        <a:p>
          <a:endParaRPr lang="ru-RU"/>
        </a:p>
      </dgm:t>
    </dgm:pt>
    <dgm:pt modelId="{ACDE52AC-1B49-40CF-8043-476C3C3FC418}" type="sibTrans" cxnId="{45C7790E-7E24-4657-9079-D9CEC8F434BB}">
      <dgm:prSet/>
      <dgm:spPr/>
      <dgm:t>
        <a:bodyPr/>
        <a:lstStyle/>
        <a:p>
          <a:endParaRPr lang="ru-RU"/>
        </a:p>
      </dgm:t>
    </dgm:pt>
    <dgm:pt modelId="{77E555CC-0DFB-4A59-8B73-B12C152FDC83}">
      <dgm:prSet phldrT="[Текст]"/>
      <dgm:spPr>
        <a:solidFill>
          <a:srgbClr val="F9BEB9">
            <a:alpha val="89804"/>
          </a:srgbClr>
        </a:solidFill>
      </dgm:spPr>
      <dgm:t>
        <a:bodyPr/>
        <a:lstStyle/>
        <a:p>
          <a:r>
            <a:rPr lang="ru-RU" dirty="0"/>
            <a:t>выпускникам приступившим к работе в образовательных учреждениях городских округов Самарской области  </a:t>
          </a:r>
        </a:p>
      </dgm:t>
    </dgm:pt>
    <dgm:pt modelId="{0BAE939F-F926-4433-906F-8E2EFF4DE964}" type="parTrans" cxnId="{D8EB9BBE-A5C1-46F1-835C-E0FECF03FB61}">
      <dgm:prSet/>
      <dgm:spPr/>
      <dgm:t>
        <a:bodyPr/>
        <a:lstStyle/>
        <a:p>
          <a:endParaRPr lang="ru-RU"/>
        </a:p>
      </dgm:t>
    </dgm:pt>
    <dgm:pt modelId="{E695BEB5-9BD2-48C3-B384-0EE6ED7A4ABD}" type="sibTrans" cxnId="{D8EB9BBE-A5C1-46F1-835C-E0FECF03FB61}">
      <dgm:prSet/>
      <dgm:spPr/>
      <dgm:t>
        <a:bodyPr/>
        <a:lstStyle/>
        <a:p>
          <a:endParaRPr lang="ru-RU"/>
        </a:p>
      </dgm:t>
    </dgm:pt>
    <dgm:pt modelId="{1F34A2EA-C7CA-405D-982D-F6FAA5429C96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250 тысяч рублей</a:t>
          </a:r>
        </a:p>
      </dgm:t>
    </dgm:pt>
    <dgm:pt modelId="{90A59277-EB71-4AF8-9D87-D1C86177F6F8}" type="parTrans" cxnId="{A1CBEED6-50D2-4E6D-80A8-8844E0044597}">
      <dgm:prSet/>
      <dgm:spPr/>
      <dgm:t>
        <a:bodyPr/>
        <a:lstStyle/>
        <a:p>
          <a:endParaRPr lang="ru-RU"/>
        </a:p>
      </dgm:t>
    </dgm:pt>
    <dgm:pt modelId="{2116FA76-49F2-41A2-8703-096264E0C453}" type="sibTrans" cxnId="{A1CBEED6-50D2-4E6D-80A8-8844E0044597}">
      <dgm:prSet/>
      <dgm:spPr/>
      <dgm:t>
        <a:bodyPr/>
        <a:lstStyle/>
        <a:p>
          <a:endParaRPr lang="ru-RU"/>
        </a:p>
      </dgm:t>
    </dgm:pt>
    <dgm:pt modelId="{C3A30405-31BB-42E1-9257-FA06369C60F0}">
      <dgm:prSet phldrT="[Текст]"/>
      <dgm:spPr>
        <a:solidFill>
          <a:srgbClr val="F9FECE">
            <a:alpha val="89804"/>
          </a:srgbClr>
        </a:solidFill>
      </dgm:spPr>
      <dgm:t>
        <a:bodyPr/>
        <a:lstStyle/>
        <a:p>
          <a:r>
            <a:rPr lang="ru-RU" dirty="0"/>
            <a:t>выпускникам  приступившим к работе в образовательных учреждениях, расположенных в   сельских населенных пунктах на территории Самарской области  </a:t>
          </a:r>
        </a:p>
      </dgm:t>
    </dgm:pt>
    <dgm:pt modelId="{B241143C-964F-423C-90B9-1B25840D2EFE}" type="parTrans" cxnId="{5852A37D-AF58-428B-B772-59F20D3CB97B}">
      <dgm:prSet/>
      <dgm:spPr/>
      <dgm:t>
        <a:bodyPr/>
        <a:lstStyle/>
        <a:p>
          <a:endParaRPr lang="ru-RU"/>
        </a:p>
      </dgm:t>
    </dgm:pt>
    <dgm:pt modelId="{39FCA116-9208-4A12-9264-18AAB60B491A}" type="sibTrans" cxnId="{5852A37D-AF58-428B-B772-59F20D3CB97B}">
      <dgm:prSet/>
      <dgm:spPr/>
      <dgm:t>
        <a:bodyPr/>
        <a:lstStyle/>
        <a:p>
          <a:endParaRPr lang="ru-RU"/>
        </a:p>
      </dgm:t>
    </dgm:pt>
    <dgm:pt modelId="{A55AC12A-0FC2-4ED3-8784-E208D4CFBE05}">
      <dgm:prSet phldrT="[Текст]"/>
      <dgm:spPr>
        <a:solidFill>
          <a:srgbClr val="27CD37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350 тысяч рублей</a:t>
          </a:r>
        </a:p>
      </dgm:t>
    </dgm:pt>
    <dgm:pt modelId="{2E963B85-52BD-4CC0-BE7E-F70EAC25C9FA}" type="parTrans" cxnId="{BE7B22EE-CD6A-4A02-B434-4400AE86A86D}">
      <dgm:prSet/>
      <dgm:spPr/>
      <dgm:t>
        <a:bodyPr/>
        <a:lstStyle/>
        <a:p>
          <a:endParaRPr lang="ru-RU"/>
        </a:p>
      </dgm:t>
    </dgm:pt>
    <dgm:pt modelId="{86BC0F80-BD0B-4B4A-B30F-3D918EB3F74C}" type="sibTrans" cxnId="{BE7B22EE-CD6A-4A02-B434-4400AE86A86D}">
      <dgm:prSet/>
      <dgm:spPr/>
      <dgm:t>
        <a:bodyPr/>
        <a:lstStyle/>
        <a:p>
          <a:endParaRPr lang="ru-RU"/>
        </a:p>
      </dgm:t>
    </dgm:pt>
    <dgm:pt modelId="{1BC87C3A-4902-4C57-9EBF-67E5161212A1}">
      <dgm:prSet phldrT="[Текст]"/>
      <dgm:spPr>
        <a:solidFill>
          <a:srgbClr val="CEF6D2">
            <a:alpha val="89804"/>
          </a:srgbClr>
        </a:solidFill>
      </dgm:spPr>
      <dgm:t>
        <a:bodyPr/>
        <a:lstStyle/>
        <a:p>
          <a:r>
            <a:rPr lang="ru-RU" dirty="0"/>
            <a:t>выпускникам приступившим к работе в образовательных учреждениях, расположенных в   сельских населенных пунктах на территории Самарской области, с удаленностью от города или районного центра более 30 км </a:t>
          </a:r>
        </a:p>
      </dgm:t>
    </dgm:pt>
    <dgm:pt modelId="{6DDFDD53-E8CC-47D7-843D-8A46A0827383}" type="parTrans" cxnId="{55BE16AE-D82F-4E1B-894B-599E2D6F83F1}">
      <dgm:prSet/>
      <dgm:spPr/>
      <dgm:t>
        <a:bodyPr/>
        <a:lstStyle/>
        <a:p>
          <a:endParaRPr lang="ru-RU"/>
        </a:p>
      </dgm:t>
    </dgm:pt>
    <dgm:pt modelId="{063F8523-7EEA-4A59-8A4D-43027E00D538}" type="sibTrans" cxnId="{55BE16AE-D82F-4E1B-894B-599E2D6F83F1}">
      <dgm:prSet/>
      <dgm:spPr/>
      <dgm:t>
        <a:bodyPr/>
        <a:lstStyle/>
        <a:p>
          <a:endParaRPr lang="ru-RU"/>
        </a:p>
      </dgm:t>
    </dgm:pt>
    <dgm:pt modelId="{EB4BD049-7A06-40BD-B965-099DE685B57E}" type="pres">
      <dgm:prSet presAssocID="{D1F0E7DC-F3CE-4940-8A45-9E6F8C21F6A1}" presName="Name0" presStyleCnt="0">
        <dgm:presLayoutVars>
          <dgm:dir/>
          <dgm:animLvl val="lvl"/>
          <dgm:resizeHandles val="exact"/>
        </dgm:presLayoutVars>
      </dgm:prSet>
      <dgm:spPr/>
    </dgm:pt>
    <dgm:pt modelId="{438B31EE-6161-4CD7-8184-F2085D228964}" type="pres">
      <dgm:prSet presAssocID="{6AB6FA0B-A8DE-4528-8265-34C2A24254E0}" presName="composite" presStyleCnt="0"/>
      <dgm:spPr/>
    </dgm:pt>
    <dgm:pt modelId="{9012C170-06AB-4DA2-98A2-1AFE9B5C5E40}" type="pres">
      <dgm:prSet presAssocID="{6AB6FA0B-A8DE-4528-8265-34C2A24254E0}" presName="parTx" presStyleLbl="alignNode1" presStyleIdx="0" presStyleCnt="3" custLinFactNeighborX="-2383" custLinFactNeighborY="-77684">
        <dgm:presLayoutVars>
          <dgm:chMax val="0"/>
          <dgm:chPref val="0"/>
          <dgm:bulletEnabled val="1"/>
        </dgm:presLayoutVars>
      </dgm:prSet>
      <dgm:spPr/>
    </dgm:pt>
    <dgm:pt modelId="{6B7C5777-2544-4116-B248-F4C046396A55}" type="pres">
      <dgm:prSet presAssocID="{6AB6FA0B-A8DE-4528-8265-34C2A24254E0}" presName="desTx" presStyleLbl="alignAccFollowNode1" presStyleIdx="0" presStyleCnt="3" custScaleY="100000" custLinFactNeighborX="943" custLinFactNeighborY="1002">
        <dgm:presLayoutVars>
          <dgm:bulletEnabled val="1"/>
        </dgm:presLayoutVars>
      </dgm:prSet>
      <dgm:spPr/>
    </dgm:pt>
    <dgm:pt modelId="{42F98778-664F-4415-85A4-579BE637458F}" type="pres">
      <dgm:prSet presAssocID="{ACDE52AC-1B49-40CF-8043-476C3C3FC418}" presName="space" presStyleCnt="0"/>
      <dgm:spPr/>
    </dgm:pt>
    <dgm:pt modelId="{04CD0118-08DB-4C7C-AE3D-B496E1E9138D}" type="pres">
      <dgm:prSet presAssocID="{1F34A2EA-C7CA-405D-982D-F6FAA5429C96}" presName="composite" presStyleCnt="0"/>
      <dgm:spPr/>
    </dgm:pt>
    <dgm:pt modelId="{7281E0D4-7917-410B-AFB0-60446228C21D}" type="pres">
      <dgm:prSet presAssocID="{1F34A2EA-C7CA-405D-982D-F6FAA5429C96}" presName="parTx" presStyleLbl="alignNode1" presStyleIdx="1" presStyleCnt="3" custLinFactNeighborX="-1299" custLinFactNeighborY="-39956">
        <dgm:presLayoutVars>
          <dgm:chMax val="0"/>
          <dgm:chPref val="0"/>
          <dgm:bulletEnabled val="1"/>
        </dgm:presLayoutVars>
      </dgm:prSet>
      <dgm:spPr/>
    </dgm:pt>
    <dgm:pt modelId="{35A5235E-33C8-4866-892E-0E0A94BF4766}" type="pres">
      <dgm:prSet presAssocID="{1F34A2EA-C7CA-405D-982D-F6FAA5429C96}" presName="desTx" presStyleLbl="alignAccFollowNode1" presStyleIdx="1" presStyleCnt="3">
        <dgm:presLayoutVars>
          <dgm:bulletEnabled val="1"/>
        </dgm:presLayoutVars>
      </dgm:prSet>
      <dgm:spPr/>
    </dgm:pt>
    <dgm:pt modelId="{3EECF5BC-8727-45E8-9F94-2419A74B8563}" type="pres">
      <dgm:prSet presAssocID="{2116FA76-49F2-41A2-8703-096264E0C453}" presName="space" presStyleCnt="0"/>
      <dgm:spPr/>
    </dgm:pt>
    <dgm:pt modelId="{A748BBB1-2CEE-4721-A719-2922A3DDD0E3}" type="pres">
      <dgm:prSet presAssocID="{A55AC12A-0FC2-4ED3-8784-E208D4CFBE05}" presName="composite" presStyleCnt="0"/>
      <dgm:spPr/>
    </dgm:pt>
    <dgm:pt modelId="{F6FE8B89-F7E0-4E8F-A6DE-EC6D34250CEC}" type="pres">
      <dgm:prSet presAssocID="{A55AC12A-0FC2-4ED3-8784-E208D4CFBE05}" presName="parTx" presStyleLbl="alignNode1" presStyleIdx="2" presStyleCnt="3" custLinFactNeighborX="1111" custLinFactNeighborY="-39956">
        <dgm:presLayoutVars>
          <dgm:chMax val="0"/>
          <dgm:chPref val="0"/>
          <dgm:bulletEnabled val="1"/>
        </dgm:presLayoutVars>
      </dgm:prSet>
      <dgm:spPr/>
    </dgm:pt>
    <dgm:pt modelId="{91932AB2-D8AE-4741-AF9F-3CEE3EAEED7A}" type="pres">
      <dgm:prSet presAssocID="{A55AC12A-0FC2-4ED3-8784-E208D4CFBE0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5C7790E-7E24-4657-9079-D9CEC8F434BB}" srcId="{D1F0E7DC-F3CE-4940-8A45-9E6F8C21F6A1}" destId="{6AB6FA0B-A8DE-4528-8265-34C2A24254E0}" srcOrd="0" destOrd="0" parTransId="{89BDAA60-730E-4CC8-9792-4DB07732087A}" sibTransId="{ACDE52AC-1B49-40CF-8043-476C3C3FC418}"/>
    <dgm:cxn modelId="{5852A37D-AF58-428B-B772-59F20D3CB97B}" srcId="{1F34A2EA-C7CA-405D-982D-F6FAA5429C96}" destId="{C3A30405-31BB-42E1-9257-FA06369C60F0}" srcOrd="0" destOrd="0" parTransId="{B241143C-964F-423C-90B9-1B25840D2EFE}" sibTransId="{39FCA116-9208-4A12-9264-18AAB60B491A}"/>
    <dgm:cxn modelId="{2A95B183-F075-46D8-A015-98408B5823DE}" type="presOf" srcId="{D1F0E7DC-F3CE-4940-8A45-9E6F8C21F6A1}" destId="{EB4BD049-7A06-40BD-B965-099DE685B57E}" srcOrd="0" destOrd="0" presId="urn:microsoft.com/office/officeart/2005/8/layout/hList1"/>
    <dgm:cxn modelId="{6D532E88-A470-4634-9C1D-5D12ADCE428D}" type="presOf" srcId="{6AB6FA0B-A8DE-4528-8265-34C2A24254E0}" destId="{9012C170-06AB-4DA2-98A2-1AFE9B5C5E40}" srcOrd="0" destOrd="0" presId="urn:microsoft.com/office/officeart/2005/8/layout/hList1"/>
    <dgm:cxn modelId="{F354FEA0-3BC0-40AD-8700-F477E16A3A12}" type="presOf" srcId="{A55AC12A-0FC2-4ED3-8784-E208D4CFBE05}" destId="{F6FE8B89-F7E0-4E8F-A6DE-EC6D34250CEC}" srcOrd="0" destOrd="0" presId="urn:microsoft.com/office/officeart/2005/8/layout/hList1"/>
    <dgm:cxn modelId="{AA8501A6-B94F-40A4-B3A7-678AEBC9E408}" type="presOf" srcId="{1BC87C3A-4902-4C57-9EBF-67E5161212A1}" destId="{91932AB2-D8AE-4741-AF9F-3CEE3EAEED7A}" srcOrd="0" destOrd="0" presId="urn:microsoft.com/office/officeart/2005/8/layout/hList1"/>
    <dgm:cxn modelId="{55BE16AE-D82F-4E1B-894B-599E2D6F83F1}" srcId="{A55AC12A-0FC2-4ED3-8784-E208D4CFBE05}" destId="{1BC87C3A-4902-4C57-9EBF-67E5161212A1}" srcOrd="0" destOrd="0" parTransId="{6DDFDD53-E8CC-47D7-843D-8A46A0827383}" sibTransId="{063F8523-7EEA-4A59-8A4D-43027E00D538}"/>
    <dgm:cxn modelId="{1401BAB6-AFDE-44FD-93BE-10E1A61111B1}" type="presOf" srcId="{1F34A2EA-C7CA-405D-982D-F6FAA5429C96}" destId="{7281E0D4-7917-410B-AFB0-60446228C21D}" srcOrd="0" destOrd="0" presId="urn:microsoft.com/office/officeart/2005/8/layout/hList1"/>
    <dgm:cxn modelId="{D8EB9BBE-A5C1-46F1-835C-E0FECF03FB61}" srcId="{6AB6FA0B-A8DE-4528-8265-34C2A24254E0}" destId="{77E555CC-0DFB-4A59-8B73-B12C152FDC83}" srcOrd="0" destOrd="0" parTransId="{0BAE939F-F926-4433-906F-8E2EFF4DE964}" sibTransId="{E695BEB5-9BD2-48C3-B384-0EE6ED7A4ABD}"/>
    <dgm:cxn modelId="{D1E1A8C7-CEA8-4158-AF16-5D554F918E29}" type="presOf" srcId="{C3A30405-31BB-42E1-9257-FA06369C60F0}" destId="{35A5235E-33C8-4866-892E-0E0A94BF4766}" srcOrd="0" destOrd="0" presId="urn:microsoft.com/office/officeart/2005/8/layout/hList1"/>
    <dgm:cxn modelId="{A1CBEED6-50D2-4E6D-80A8-8844E0044597}" srcId="{D1F0E7DC-F3CE-4940-8A45-9E6F8C21F6A1}" destId="{1F34A2EA-C7CA-405D-982D-F6FAA5429C96}" srcOrd="1" destOrd="0" parTransId="{90A59277-EB71-4AF8-9D87-D1C86177F6F8}" sibTransId="{2116FA76-49F2-41A2-8703-096264E0C453}"/>
    <dgm:cxn modelId="{BE7B22EE-CD6A-4A02-B434-4400AE86A86D}" srcId="{D1F0E7DC-F3CE-4940-8A45-9E6F8C21F6A1}" destId="{A55AC12A-0FC2-4ED3-8784-E208D4CFBE05}" srcOrd="2" destOrd="0" parTransId="{2E963B85-52BD-4CC0-BE7E-F70EAC25C9FA}" sibTransId="{86BC0F80-BD0B-4B4A-B30F-3D918EB3F74C}"/>
    <dgm:cxn modelId="{E63C02FE-C074-4ACA-BB7A-10319AC7AED4}" type="presOf" srcId="{77E555CC-0DFB-4A59-8B73-B12C152FDC83}" destId="{6B7C5777-2544-4116-B248-F4C046396A55}" srcOrd="0" destOrd="0" presId="urn:microsoft.com/office/officeart/2005/8/layout/hList1"/>
    <dgm:cxn modelId="{C58A1FE7-7109-48FC-85CB-F504248C615C}" type="presParOf" srcId="{EB4BD049-7A06-40BD-B965-099DE685B57E}" destId="{438B31EE-6161-4CD7-8184-F2085D228964}" srcOrd="0" destOrd="0" presId="urn:microsoft.com/office/officeart/2005/8/layout/hList1"/>
    <dgm:cxn modelId="{03AAC2B4-5A1D-4B9F-ADA8-D152B5F9F0CA}" type="presParOf" srcId="{438B31EE-6161-4CD7-8184-F2085D228964}" destId="{9012C170-06AB-4DA2-98A2-1AFE9B5C5E40}" srcOrd="0" destOrd="0" presId="urn:microsoft.com/office/officeart/2005/8/layout/hList1"/>
    <dgm:cxn modelId="{92D25A20-A1C5-42A3-8A7C-3EA7B0D9DEC8}" type="presParOf" srcId="{438B31EE-6161-4CD7-8184-F2085D228964}" destId="{6B7C5777-2544-4116-B248-F4C046396A55}" srcOrd="1" destOrd="0" presId="urn:microsoft.com/office/officeart/2005/8/layout/hList1"/>
    <dgm:cxn modelId="{1D921695-5A25-4B4A-92C7-AB00BFC2AB8B}" type="presParOf" srcId="{EB4BD049-7A06-40BD-B965-099DE685B57E}" destId="{42F98778-664F-4415-85A4-579BE637458F}" srcOrd="1" destOrd="0" presId="urn:microsoft.com/office/officeart/2005/8/layout/hList1"/>
    <dgm:cxn modelId="{1E46CBE3-818E-4240-8A11-A8DC824A28A0}" type="presParOf" srcId="{EB4BD049-7A06-40BD-B965-099DE685B57E}" destId="{04CD0118-08DB-4C7C-AE3D-B496E1E9138D}" srcOrd="2" destOrd="0" presId="urn:microsoft.com/office/officeart/2005/8/layout/hList1"/>
    <dgm:cxn modelId="{617E6576-EF3D-4C79-B671-7141D14266B7}" type="presParOf" srcId="{04CD0118-08DB-4C7C-AE3D-B496E1E9138D}" destId="{7281E0D4-7917-410B-AFB0-60446228C21D}" srcOrd="0" destOrd="0" presId="urn:microsoft.com/office/officeart/2005/8/layout/hList1"/>
    <dgm:cxn modelId="{59C5B982-4271-4244-A151-F178206D65FC}" type="presParOf" srcId="{04CD0118-08DB-4C7C-AE3D-B496E1E9138D}" destId="{35A5235E-33C8-4866-892E-0E0A94BF4766}" srcOrd="1" destOrd="0" presId="urn:microsoft.com/office/officeart/2005/8/layout/hList1"/>
    <dgm:cxn modelId="{8F4C2D02-F318-45F8-93A0-D38D274034D7}" type="presParOf" srcId="{EB4BD049-7A06-40BD-B965-099DE685B57E}" destId="{3EECF5BC-8727-45E8-9F94-2419A74B8563}" srcOrd="3" destOrd="0" presId="urn:microsoft.com/office/officeart/2005/8/layout/hList1"/>
    <dgm:cxn modelId="{69CBBF43-68EA-4FD9-8E92-B193DCD3B1C4}" type="presParOf" srcId="{EB4BD049-7A06-40BD-B965-099DE685B57E}" destId="{A748BBB1-2CEE-4721-A719-2922A3DDD0E3}" srcOrd="4" destOrd="0" presId="urn:microsoft.com/office/officeart/2005/8/layout/hList1"/>
    <dgm:cxn modelId="{28C45604-182F-4A4E-9276-0A7C4E4FF9B0}" type="presParOf" srcId="{A748BBB1-2CEE-4721-A719-2922A3DDD0E3}" destId="{F6FE8B89-F7E0-4E8F-A6DE-EC6D34250CEC}" srcOrd="0" destOrd="0" presId="urn:microsoft.com/office/officeart/2005/8/layout/hList1"/>
    <dgm:cxn modelId="{24FEFF72-4072-4311-B147-904D93D61163}" type="presParOf" srcId="{A748BBB1-2CEE-4721-A719-2922A3DDD0E3}" destId="{91932AB2-D8AE-4741-AF9F-3CEE3EAEED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F0E7DC-F3CE-4940-8A45-9E6F8C21F6A1}" type="doc">
      <dgm:prSet loTypeId="urn:microsoft.com/office/officeart/2005/8/layout/matrix2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AB6FA0B-A8DE-4528-8265-34C2A24254E0}">
      <dgm:prSet phldrT="[Текст]" custT="1"/>
      <dgm:spPr>
        <a:solidFill>
          <a:srgbClr val="F9FECE"/>
        </a:solidFill>
      </dgm:spPr>
      <dgm:t>
        <a:bodyPr/>
        <a:lstStyle/>
        <a:p>
          <a:pPr>
            <a:lnSpc>
              <a:spcPct val="100000"/>
            </a:lnSpc>
          </a:pPr>
          <a:endParaRPr lang="ru-RU" sz="20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r>
            <a:rPr lang="ru-RU" sz="2000" b="1" dirty="0">
              <a:solidFill>
                <a:schemeClr val="tx1"/>
              </a:solidFill>
            </a:rPr>
            <a:t>2020 год</a:t>
          </a:r>
          <a:br>
            <a:rPr lang="ru-RU" sz="2000" b="1" dirty="0">
              <a:solidFill>
                <a:schemeClr val="tx1"/>
              </a:solidFill>
            </a:rPr>
          </a:br>
          <a:r>
            <a:rPr lang="ru-RU" sz="1400" b="1" dirty="0">
              <a:solidFill>
                <a:schemeClr val="tx1"/>
              </a:solidFill>
            </a:rPr>
            <a:t>5 педагогов приступили        к работе в образовательных учреждениях Самарской области </a:t>
          </a:r>
        </a:p>
        <a:p>
          <a:pPr>
            <a:lnSpc>
              <a:spcPct val="90000"/>
            </a:lnSpc>
          </a:pPr>
          <a:r>
            <a:rPr lang="ru-RU" sz="1500" b="1" dirty="0"/>
            <a:t> </a:t>
          </a:r>
        </a:p>
      </dgm:t>
    </dgm:pt>
    <dgm:pt modelId="{89BDAA60-730E-4CC8-9792-4DB07732087A}" type="parTrans" cxnId="{45C7790E-7E24-4657-9079-D9CEC8F434BB}">
      <dgm:prSet/>
      <dgm:spPr/>
      <dgm:t>
        <a:bodyPr/>
        <a:lstStyle/>
        <a:p>
          <a:endParaRPr lang="ru-RU"/>
        </a:p>
      </dgm:t>
    </dgm:pt>
    <dgm:pt modelId="{ACDE52AC-1B49-40CF-8043-476C3C3FC418}" type="sibTrans" cxnId="{45C7790E-7E24-4657-9079-D9CEC8F434BB}">
      <dgm:prSet/>
      <dgm:spPr/>
      <dgm:t>
        <a:bodyPr/>
        <a:lstStyle/>
        <a:p>
          <a:endParaRPr lang="ru-RU"/>
        </a:p>
      </dgm:t>
    </dgm:pt>
    <dgm:pt modelId="{1F34A2EA-C7CA-405D-982D-F6FAA5429C96}">
      <dgm:prSet phldrT="[Текст]" custT="1"/>
      <dgm:spPr>
        <a:solidFill>
          <a:srgbClr val="CEF6D2"/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2021 год</a:t>
          </a:r>
          <a:br>
            <a:rPr lang="ru-RU" sz="1400" b="1" dirty="0">
              <a:solidFill>
                <a:schemeClr val="tx1"/>
              </a:solidFill>
            </a:rPr>
          </a:br>
          <a:r>
            <a:rPr lang="ru-RU" sz="1400" b="1" dirty="0">
              <a:solidFill>
                <a:schemeClr val="tx1"/>
              </a:solidFill>
            </a:rPr>
            <a:t>5 педагогов приступили к работе в образовательных учреждениях Самарской области </a:t>
          </a:r>
          <a:endParaRPr lang="ru-RU" sz="1400" b="1" dirty="0"/>
        </a:p>
      </dgm:t>
    </dgm:pt>
    <dgm:pt modelId="{90A59277-EB71-4AF8-9D87-D1C86177F6F8}" type="parTrans" cxnId="{A1CBEED6-50D2-4E6D-80A8-8844E0044597}">
      <dgm:prSet/>
      <dgm:spPr/>
      <dgm:t>
        <a:bodyPr/>
        <a:lstStyle/>
        <a:p>
          <a:endParaRPr lang="ru-RU"/>
        </a:p>
      </dgm:t>
    </dgm:pt>
    <dgm:pt modelId="{2116FA76-49F2-41A2-8703-096264E0C453}" type="sibTrans" cxnId="{A1CBEED6-50D2-4E6D-80A8-8844E0044597}">
      <dgm:prSet/>
      <dgm:spPr/>
      <dgm:t>
        <a:bodyPr/>
        <a:lstStyle/>
        <a:p>
          <a:endParaRPr lang="ru-RU"/>
        </a:p>
      </dgm:t>
    </dgm:pt>
    <dgm:pt modelId="{A55AC12A-0FC2-4ED3-8784-E208D4CFBE05}">
      <dgm:prSet phldrT="[Текст]" custT="1"/>
      <dgm:spPr>
        <a:solidFill>
          <a:srgbClr val="BDE3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>
              <a:solidFill>
                <a:schemeClr val="tx1"/>
              </a:solidFill>
            </a:rPr>
            <a:t>2022 год</a:t>
          </a:r>
        </a:p>
        <a:p>
          <a:pPr>
            <a:lnSpc>
              <a:spcPct val="100000"/>
            </a:lnSpc>
            <a:spcAft>
              <a:spcPct val="35000"/>
            </a:spcAft>
          </a:pPr>
          <a:r>
            <a:rPr lang="ru-RU" sz="1600" b="1" dirty="0">
              <a:solidFill>
                <a:schemeClr val="tx1"/>
              </a:solidFill>
            </a:rPr>
            <a:t>На реализацию программы предусмотрено </a:t>
          </a:r>
          <a:br>
            <a:rPr lang="ru-RU" sz="1600" b="1" dirty="0">
              <a:solidFill>
                <a:schemeClr val="tx1"/>
              </a:solidFill>
            </a:rPr>
          </a:b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900" b="1" dirty="0">
              <a:solidFill>
                <a:schemeClr val="tx1"/>
              </a:solidFill>
            </a:rPr>
            <a:t>4 млн. руб.</a:t>
          </a:r>
          <a:endParaRPr lang="ru-RU" sz="1900" b="1" dirty="0"/>
        </a:p>
      </dgm:t>
    </dgm:pt>
    <dgm:pt modelId="{2E963B85-52BD-4CC0-BE7E-F70EAC25C9FA}" type="parTrans" cxnId="{BE7B22EE-CD6A-4A02-B434-4400AE86A86D}">
      <dgm:prSet/>
      <dgm:spPr/>
      <dgm:t>
        <a:bodyPr/>
        <a:lstStyle/>
        <a:p>
          <a:endParaRPr lang="ru-RU"/>
        </a:p>
      </dgm:t>
    </dgm:pt>
    <dgm:pt modelId="{86BC0F80-BD0B-4B4A-B30F-3D918EB3F74C}" type="sibTrans" cxnId="{BE7B22EE-CD6A-4A02-B434-4400AE86A86D}">
      <dgm:prSet/>
      <dgm:spPr/>
      <dgm:t>
        <a:bodyPr/>
        <a:lstStyle/>
        <a:p>
          <a:endParaRPr lang="ru-RU"/>
        </a:p>
      </dgm:t>
    </dgm:pt>
    <dgm:pt modelId="{7EB3644F-D47A-45B2-9038-2564B8B0AA56}">
      <dgm:prSet custT="1"/>
      <dgm:spPr>
        <a:solidFill>
          <a:srgbClr val="F9BEB9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000" b="1" dirty="0">
              <a:solidFill>
                <a:schemeClr val="tx1"/>
              </a:solidFill>
            </a:rPr>
            <a:t>2023 год</a:t>
          </a:r>
        </a:p>
        <a:p>
          <a:pPr>
            <a:spcAft>
              <a:spcPct val="35000"/>
            </a:spcAft>
          </a:pPr>
          <a:r>
            <a:rPr lang="ru-RU" sz="1600" b="1" dirty="0">
              <a:solidFill>
                <a:schemeClr val="tx1"/>
              </a:solidFill>
            </a:rPr>
            <a:t>На реализацию программы предусмотрено </a:t>
          </a:r>
          <a:br>
            <a:rPr lang="ru-RU" sz="1600" b="1" dirty="0">
              <a:solidFill>
                <a:schemeClr val="tx1"/>
              </a:solidFill>
            </a:rPr>
          </a:br>
          <a:r>
            <a:rPr lang="ru-RU" b="1" dirty="0">
              <a:solidFill>
                <a:schemeClr val="tx1"/>
              </a:solidFill>
            </a:rPr>
            <a:t> 6 млн. руб.</a:t>
          </a:r>
          <a:endParaRPr lang="ru-RU" sz="1600" dirty="0"/>
        </a:p>
      </dgm:t>
    </dgm:pt>
    <dgm:pt modelId="{963D57BD-6CDC-4AD6-A960-11E31BD879FA}" type="parTrans" cxnId="{26DA835C-E72C-41D0-88C0-9A496980E74E}">
      <dgm:prSet/>
      <dgm:spPr/>
      <dgm:t>
        <a:bodyPr/>
        <a:lstStyle/>
        <a:p>
          <a:endParaRPr lang="ru-RU"/>
        </a:p>
      </dgm:t>
    </dgm:pt>
    <dgm:pt modelId="{D7242C9D-3135-46D1-9A9F-298EFC9383E3}" type="sibTrans" cxnId="{26DA835C-E72C-41D0-88C0-9A496980E74E}">
      <dgm:prSet/>
      <dgm:spPr/>
      <dgm:t>
        <a:bodyPr/>
        <a:lstStyle/>
        <a:p>
          <a:endParaRPr lang="ru-RU"/>
        </a:p>
      </dgm:t>
    </dgm:pt>
    <dgm:pt modelId="{4B39AC2A-3DA3-4EE8-875F-0E88EE780075}" type="pres">
      <dgm:prSet presAssocID="{D1F0E7DC-F3CE-4940-8A45-9E6F8C21F6A1}" presName="matrix" presStyleCnt="0">
        <dgm:presLayoutVars>
          <dgm:chMax val="1"/>
          <dgm:dir/>
          <dgm:resizeHandles val="exact"/>
        </dgm:presLayoutVars>
      </dgm:prSet>
      <dgm:spPr/>
    </dgm:pt>
    <dgm:pt modelId="{E8AAEDF3-EF07-4A62-B5EC-6EF85B9981A7}" type="pres">
      <dgm:prSet presAssocID="{D1F0E7DC-F3CE-4940-8A45-9E6F8C21F6A1}" presName="axisShape" presStyleLbl="bgShp" presStyleIdx="0" presStyleCnt="1" custScaleX="146769"/>
      <dgm:spPr/>
    </dgm:pt>
    <dgm:pt modelId="{B9CCCF51-EB6F-4DF1-B474-9A37ADB5A11D}" type="pres">
      <dgm:prSet presAssocID="{D1F0E7DC-F3CE-4940-8A45-9E6F8C21F6A1}" presName="rect1" presStyleLbl="node1" presStyleIdx="0" presStyleCnt="4" custScaleX="159612" custScaleY="109792" custLinFactNeighborX="-63479" custLinFactNeighborY="-9467">
        <dgm:presLayoutVars>
          <dgm:chMax val="0"/>
          <dgm:chPref val="0"/>
          <dgm:bulletEnabled val="1"/>
        </dgm:presLayoutVars>
      </dgm:prSet>
      <dgm:spPr/>
    </dgm:pt>
    <dgm:pt modelId="{5EC487F6-50B1-43CC-8EA1-501887224691}" type="pres">
      <dgm:prSet presAssocID="{D1F0E7DC-F3CE-4940-8A45-9E6F8C21F6A1}" presName="rect2" presStyleLbl="node1" presStyleIdx="1" presStyleCnt="4" custScaleX="159631" custScaleY="109836" custLinFactNeighborX="38049" custLinFactNeighborY="-4505">
        <dgm:presLayoutVars>
          <dgm:chMax val="0"/>
          <dgm:chPref val="0"/>
          <dgm:bulletEnabled val="1"/>
        </dgm:presLayoutVars>
      </dgm:prSet>
      <dgm:spPr/>
    </dgm:pt>
    <dgm:pt modelId="{D61D7B34-F48B-4590-933D-D9C85AC394AC}" type="pres">
      <dgm:prSet presAssocID="{D1F0E7DC-F3CE-4940-8A45-9E6F8C21F6A1}" presName="rect3" presStyleLbl="node1" presStyleIdx="2" presStyleCnt="4" custScaleX="159631" custScaleY="109838" custLinFactNeighborX="-63147" custLinFactNeighborY="2362">
        <dgm:presLayoutVars>
          <dgm:chMax val="0"/>
          <dgm:chPref val="0"/>
          <dgm:bulletEnabled val="1"/>
        </dgm:presLayoutVars>
      </dgm:prSet>
      <dgm:spPr/>
    </dgm:pt>
    <dgm:pt modelId="{EC1585F2-A2BF-4852-B770-3E5BD65A7220}" type="pres">
      <dgm:prSet presAssocID="{D1F0E7DC-F3CE-4940-8A45-9E6F8C21F6A1}" presName="rect4" presStyleLbl="node1" presStyleIdx="3" presStyleCnt="4" custScaleX="159612" custScaleY="109838" custLinFactNeighborX="37857" custLinFactNeighborY="4166">
        <dgm:presLayoutVars>
          <dgm:chMax val="0"/>
          <dgm:chPref val="0"/>
          <dgm:bulletEnabled val="1"/>
        </dgm:presLayoutVars>
      </dgm:prSet>
      <dgm:spPr/>
    </dgm:pt>
  </dgm:ptLst>
  <dgm:cxnLst>
    <dgm:cxn modelId="{45C7790E-7E24-4657-9079-D9CEC8F434BB}" srcId="{D1F0E7DC-F3CE-4940-8A45-9E6F8C21F6A1}" destId="{6AB6FA0B-A8DE-4528-8265-34C2A24254E0}" srcOrd="0" destOrd="0" parTransId="{89BDAA60-730E-4CC8-9792-4DB07732087A}" sibTransId="{ACDE52AC-1B49-40CF-8043-476C3C3FC418}"/>
    <dgm:cxn modelId="{E2A07737-9609-406C-9463-0176F28F0E15}" type="presOf" srcId="{6AB6FA0B-A8DE-4528-8265-34C2A24254E0}" destId="{B9CCCF51-EB6F-4DF1-B474-9A37ADB5A11D}" srcOrd="0" destOrd="0" presId="urn:microsoft.com/office/officeart/2005/8/layout/matrix2"/>
    <dgm:cxn modelId="{C85C5645-556C-4504-9C61-2B4D7CF8274D}" type="presOf" srcId="{A55AC12A-0FC2-4ED3-8784-E208D4CFBE05}" destId="{D61D7B34-F48B-4590-933D-D9C85AC394AC}" srcOrd="0" destOrd="0" presId="urn:microsoft.com/office/officeart/2005/8/layout/matrix2"/>
    <dgm:cxn modelId="{26DA835C-E72C-41D0-88C0-9A496980E74E}" srcId="{D1F0E7DC-F3CE-4940-8A45-9E6F8C21F6A1}" destId="{7EB3644F-D47A-45B2-9038-2564B8B0AA56}" srcOrd="3" destOrd="0" parTransId="{963D57BD-6CDC-4AD6-A960-11E31BD879FA}" sibTransId="{D7242C9D-3135-46D1-9A9F-298EFC9383E3}"/>
    <dgm:cxn modelId="{D82D7971-0AC9-4CCA-B948-7F3EC1105FFF}" type="presOf" srcId="{7EB3644F-D47A-45B2-9038-2564B8B0AA56}" destId="{EC1585F2-A2BF-4852-B770-3E5BD65A7220}" srcOrd="0" destOrd="0" presId="urn:microsoft.com/office/officeart/2005/8/layout/matrix2"/>
    <dgm:cxn modelId="{A1CBEED6-50D2-4E6D-80A8-8844E0044597}" srcId="{D1F0E7DC-F3CE-4940-8A45-9E6F8C21F6A1}" destId="{1F34A2EA-C7CA-405D-982D-F6FAA5429C96}" srcOrd="1" destOrd="0" parTransId="{90A59277-EB71-4AF8-9D87-D1C86177F6F8}" sibTransId="{2116FA76-49F2-41A2-8703-096264E0C453}"/>
    <dgm:cxn modelId="{BE7B22EE-CD6A-4A02-B434-4400AE86A86D}" srcId="{D1F0E7DC-F3CE-4940-8A45-9E6F8C21F6A1}" destId="{A55AC12A-0FC2-4ED3-8784-E208D4CFBE05}" srcOrd="2" destOrd="0" parTransId="{2E963B85-52BD-4CC0-BE7E-F70EAC25C9FA}" sibTransId="{86BC0F80-BD0B-4B4A-B30F-3D918EB3F74C}"/>
    <dgm:cxn modelId="{E40645F6-58D4-43A6-B8E6-CA5F7824CE52}" type="presOf" srcId="{D1F0E7DC-F3CE-4940-8A45-9E6F8C21F6A1}" destId="{4B39AC2A-3DA3-4EE8-875F-0E88EE780075}" srcOrd="0" destOrd="0" presId="urn:microsoft.com/office/officeart/2005/8/layout/matrix2"/>
    <dgm:cxn modelId="{C8685DFD-85C9-4F17-B954-DECB437FFA3A}" type="presOf" srcId="{1F34A2EA-C7CA-405D-982D-F6FAA5429C96}" destId="{5EC487F6-50B1-43CC-8EA1-501887224691}" srcOrd="0" destOrd="0" presId="urn:microsoft.com/office/officeart/2005/8/layout/matrix2"/>
    <dgm:cxn modelId="{4D986F5E-705C-40A5-A8E4-679F19EAA1EC}" type="presParOf" srcId="{4B39AC2A-3DA3-4EE8-875F-0E88EE780075}" destId="{E8AAEDF3-EF07-4A62-B5EC-6EF85B9981A7}" srcOrd="0" destOrd="0" presId="urn:microsoft.com/office/officeart/2005/8/layout/matrix2"/>
    <dgm:cxn modelId="{4700E379-CE2E-49E4-AFB5-8B6B1DE90BC7}" type="presParOf" srcId="{4B39AC2A-3DA3-4EE8-875F-0E88EE780075}" destId="{B9CCCF51-EB6F-4DF1-B474-9A37ADB5A11D}" srcOrd="1" destOrd="0" presId="urn:microsoft.com/office/officeart/2005/8/layout/matrix2"/>
    <dgm:cxn modelId="{9FD3CD66-4722-4EE9-8764-E9199029DBD1}" type="presParOf" srcId="{4B39AC2A-3DA3-4EE8-875F-0E88EE780075}" destId="{5EC487F6-50B1-43CC-8EA1-501887224691}" srcOrd="2" destOrd="0" presId="urn:microsoft.com/office/officeart/2005/8/layout/matrix2"/>
    <dgm:cxn modelId="{4C0C24A1-E401-4BCC-BF4A-98454A705400}" type="presParOf" srcId="{4B39AC2A-3DA3-4EE8-875F-0E88EE780075}" destId="{D61D7B34-F48B-4590-933D-D9C85AC394AC}" srcOrd="3" destOrd="0" presId="urn:microsoft.com/office/officeart/2005/8/layout/matrix2"/>
    <dgm:cxn modelId="{D1766A2A-0179-4853-A939-41AC58EECB4E}" type="presParOf" srcId="{4B39AC2A-3DA3-4EE8-875F-0E88EE780075}" destId="{EC1585F2-A2BF-4852-B770-3E5BD65A7220}" srcOrd="4" destOrd="0" presId="urn:microsoft.com/office/officeart/2005/8/layout/matrix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31A692-2278-47DD-B190-94A36FF7DD6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44283FD-F9EA-414B-9541-4F7D10DFF2C2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2017</a:t>
          </a:r>
        </a:p>
      </dgm:t>
    </dgm:pt>
    <dgm:pt modelId="{74DCDBE3-484A-4628-89B3-566ED1E65949}" type="parTrans" cxnId="{C9193EA6-89B7-4394-85D8-9BAEF49E4815}">
      <dgm:prSet/>
      <dgm:spPr/>
      <dgm:t>
        <a:bodyPr/>
        <a:lstStyle/>
        <a:p>
          <a:endParaRPr lang="ru-RU"/>
        </a:p>
      </dgm:t>
    </dgm:pt>
    <dgm:pt modelId="{86DF12A6-DE32-469F-B2DF-351A39A75A88}" type="sibTrans" cxnId="{C9193EA6-89B7-4394-85D8-9BAEF49E4815}">
      <dgm:prSet/>
      <dgm:spPr/>
      <dgm:t>
        <a:bodyPr/>
        <a:lstStyle/>
        <a:p>
          <a:endParaRPr lang="ru-RU"/>
        </a:p>
      </dgm:t>
    </dgm:pt>
    <dgm:pt modelId="{1A656114-2661-4990-B219-B8DBE4CA316C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</a:t>
          </a:r>
        </a:p>
      </dgm:t>
    </dgm:pt>
    <dgm:pt modelId="{6B6F4432-AA26-4E66-9149-4718585F69A3}" type="parTrans" cxnId="{82AF8DF1-8CAB-430D-8854-1ED38111D3EB}">
      <dgm:prSet/>
      <dgm:spPr/>
      <dgm:t>
        <a:bodyPr/>
        <a:lstStyle/>
        <a:p>
          <a:endParaRPr lang="ru-RU"/>
        </a:p>
      </dgm:t>
    </dgm:pt>
    <dgm:pt modelId="{35F9EE5B-4A4F-425D-9E5C-A2D7B9CE6B6C}" type="sibTrans" cxnId="{82AF8DF1-8CAB-430D-8854-1ED38111D3EB}">
      <dgm:prSet/>
      <dgm:spPr/>
      <dgm:t>
        <a:bodyPr/>
        <a:lstStyle/>
        <a:p>
          <a:endParaRPr lang="ru-RU"/>
        </a:p>
      </dgm:t>
    </dgm:pt>
    <dgm:pt modelId="{BAD6019C-ADF5-4387-B45D-1ECE4E788D0A}">
      <dgm:prSet phldrT="[Текст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</a:t>
          </a:r>
        </a:p>
      </dgm:t>
    </dgm:pt>
    <dgm:pt modelId="{F4A63BD4-B6E0-4DE0-A6C8-435687180890}" type="parTrans" cxnId="{D268FB0A-6B2A-45B9-803C-CEF191E333D0}">
      <dgm:prSet/>
      <dgm:spPr/>
      <dgm:t>
        <a:bodyPr/>
        <a:lstStyle/>
        <a:p>
          <a:endParaRPr lang="ru-RU"/>
        </a:p>
      </dgm:t>
    </dgm:pt>
    <dgm:pt modelId="{486E8A57-97B5-4FD2-BD09-972827F806A3}" type="sibTrans" cxnId="{D268FB0A-6B2A-45B9-803C-CEF191E333D0}">
      <dgm:prSet/>
      <dgm:spPr/>
      <dgm:t>
        <a:bodyPr/>
        <a:lstStyle/>
        <a:p>
          <a:endParaRPr lang="ru-RU"/>
        </a:p>
      </dgm:t>
    </dgm:pt>
    <dgm:pt modelId="{03C63E29-3328-44FB-B0D3-3CA53343C1AF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2018</a:t>
          </a:r>
        </a:p>
      </dgm:t>
    </dgm:pt>
    <dgm:pt modelId="{7751305B-EC21-4A9B-AFAF-E2AA3EFED72B}" type="parTrans" cxnId="{2BD46257-04C9-4B25-ACA0-F3E6B7D23F69}">
      <dgm:prSet/>
      <dgm:spPr/>
      <dgm:t>
        <a:bodyPr/>
        <a:lstStyle/>
        <a:p>
          <a:endParaRPr lang="ru-RU"/>
        </a:p>
      </dgm:t>
    </dgm:pt>
    <dgm:pt modelId="{D0056183-09EF-4225-A5E4-472D9E735ACC}" type="sibTrans" cxnId="{2BD46257-04C9-4B25-ACA0-F3E6B7D23F69}">
      <dgm:prSet/>
      <dgm:spPr/>
      <dgm:t>
        <a:bodyPr/>
        <a:lstStyle/>
        <a:p>
          <a:endParaRPr lang="ru-RU"/>
        </a:p>
      </dgm:t>
    </dgm:pt>
    <dgm:pt modelId="{30FC5FA0-D23E-4053-A389-2B0F30BA2320}">
      <dgm:prSet phldrT="[Текст]"/>
      <dgm:spPr>
        <a:pattFill prst="plaid">
          <a:fgClr>
            <a:srgbClr val="92D050"/>
          </a:fgClr>
          <a:bgClr>
            <a:schemeClr val="bg1"/>
          </a:bgClr>
        </a:pattFill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</a:t>
          </a:r>
        </a:p>
      </dgm:t>
    </dgm:pt>
    <dgm:pt modelId="{5102E85F-8E2C-4FBF-9293-C28BEB2C28A0}" type="parTrans" cxnId="{81673171-0A6A-40DD-B948-4328B57E4A75}">
      <dgm:prSet/>
      <dgm:spPr/>
      <dgm:t>
        <a:bodyPr/>
        <a:lstStyle/>
        <a:p>
          <a:endParaRPr lang="ru-RU"/>
        </a:p>
      </dgm:t>
    </dgm:pt>
    <dgm:pt modelId="{34D3BAF6-C153-43AA-995E-C65BE7BCFF24}" type="sibTrans" cxnId="{81673171-0A6A-40DD-B948-4328B57E4A75}">
      <dgm:prSet/>
      <dgm:spPr/>
      <dgm:t>
        <a:bodyPr/>
        <a:lstStyle/>
        <a:p>
          <a:endParaRPr lang="ru-RU"/>
        </a:p>
      </dgm:t>
    </dgm:pt>
    <dgm:pt modelId="{7A7CB733-0585-4AD2-8895-B12E46B90AE4}">
      <dgm:prSet phldrT="[Текст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2021</a:t>
          </a:r>
        </a:p>
      </dgm:t>
    </dgm:pt>
    <dgm:pt modelId="{8CAF71DF-8347-44C0-98DE-5E76A7BC446E}" type="parTrans" cxnId="{DC62BA23-B764-465D-BC30-1862ED6AEBF4}">
      <dgm:prSet/>
      <dgm:spPr/>
      <dgm:t>
        <a:bodyPr/>
        <a:lstStyle/>
        <a:p>
          <a:endParaRPr lang="ru-RU"/>
        </a:p>
      </dgm:t>
    </dgm:pt>
    <dgm:pt modelId="{8A3DE811-9AD1-48A0-B432-D20C36BB6AD7}" type="sibTrans" cxnId="{DC62BA23-B764-465D-BC30-1862ED6AEBF4}">
      <dgm:prSet/>
      <dgm:spPr/>
      <dgm:t>
        <a:bodyPr/>
        <a:lstStyle/>
        <a:p>
          <a:endParaRPr lang="ru-RU"/>
        </a:p>
      </dgm:t>
    </dgm:pt>
    <dgm:pt modelId="{1A116C7B-E9E8-4F11-844C-5E43C1C404CD}" type="pres">
      <dgm:prSet presAssocID="{3F31A692-2278-47DD-B190-94A36FF7DD6E}" presName="CompostProcess" presStyleCnt="0">
        <dgm:presLayoutVars>
          <dgm:dir/>
          <dgm:resizeHandles val="exact"/>
        </dgm:presLayoutVars>
      </dgm:prSet>
      <dgm:spPr/>
    </dgm:pt>
    <dgm:pt modelId="{DD338756-65BA-4AF3-8BCF-A28637F2B699}" type="pres">
      <dgm:prSet presAssocID="{3F31A692-2278-47DD-B190-94A36FF7DD6E}" presName="arrow" presStyleLbl="bgShp" presStyleIdx="0" presStyleCnt="1" custLinFactNeighborX="3836"/>
      <dgm:spPr/>
    </dgm:pt>
    <dgm:pt modelId="{B0B670BD-EFB2-4AB9-9C96-0D127ACAEDEC}" type="pres">
      <dgm:prSet presAssocID="{3F31A692-2278-47DD-B190-94A36FF7DD6E}" presName="linearProcess" presStyleCnt="0"/>
      <dgm:spPr/>
    </dgm:pt>
    <dgm:pt modelId="{4187130B-5D80-4077-B9BB-7F12A7233DE5}" type="pres">
      <dgm:prSet presAssocID="{F44283FD-F9EA-414B-9541-4F7D10DFF2C2}" presName="textNode" presStyleLbl="node1" presStyleIdx="0" presStyleCnt="6">
        <dgm:presLayoutVars>
          <dgm:bulletEnabled val="1"/>
        </dgm:presLayoutVars>
      </dgm:prSet>
      <dgm:spPr/>
    </dgm:pt>
    <dgm:pt modelId="{3DE2BF62-6E5E-4830-ADFB-AAE0734FE019}" type="pres">
      <dgm:prSet presAssocID="{86DF12A6-DE32-469F-B2DF-351A39A75A88}" presName="sibTrans" presStyleCnt="0"/>
      <dgm:spPr/>
    </dgm:pt>
    <dgm:pt modelId="{754660D3-3154-4FBB-B129-E312BD21BB69}" type="pres">
      <dgm:prSet presAssocID="{03C63E29-3328-44FB-B0D3-3CA53343C1AF}" presName="textNode" presStyleLbl="node1" presStyleIdx="1" presStyleCnt="6">
        <dgm:presLayoutVars>
          <dgm:bulletEnabled val="1"/>
        </dgm:presLayoutVars>
      </dgm:prSet>
      <dgm:spPr/>
    </dgm:pt>
    <dgm:pt modelId="{BC18E2AC-DD87-4F3B-A4C3-A6E609A9CD95}" type="pres">
      <dgm:prSet presAssocID="{D0056183-09EF-4225-A5E4-472D9E735ACC}" presName="sibTrans" presStyleCnt="0"/>
      <dgm:spPr/>
    </dgm:pt>
    <dgm:pt modelId="{973D1F09-4CDD-4945-9200-0D2F4E3E0327}" type="pres">
      <dgm:prSet presAssocID="{1A656114-2661-4990-B219-B8DBE4CA316C}" presName="textNode" presStyleLbl="node1" presStyleIdx="2" presStyleCnt="6">
        <dgm:presLayoutVars>
          <dgm:bulletEnabled val="1"/>
        </dgm:presLayoutVars>
      </dgm:prSet>
      <dgm:spPr/>
    </dgm:pt>
    <dgm:pt modelId="{88D051F6-FFC1-4DFF-808A-D7F7833CCD5C}" type="pres">
      <dgm:prSet presAssocID="{35F9EE5B-4A4F-425D-9E5C-A2D7B9CE6B6C}" presName="sibTrans" presStyleCnt="0"/>
      <dgm:spPr/>
    </dgm:pt>
    <dgm:pt modelId="{D7C85E7D-5A90-4FDD-8E24-30A8E6CDDC2A}" type="pres">
      <dgm:prSet presAssocID="{BAD6019C-ADF5-4387-B45D-1ECE4E788D0A}" presName="textNode" presStyleLbl="node1" presStyleIdx="3" presStyleCnt="6">
        <dgm:presLayoutVars>
          <dgm:bulletEnabled val="1"/>
        </dgm:presLayoutVars>
      </dgm:prSet>
      <dgm:spPr/>
    </dgm:pt>
    <dgm:pt modelId="{901D2F17-DEAE-4872-B624-262FD89017AE}" type="pres">
      <dgm:prSet presAssocID="{486E8A57-97B5-4FD2-BD09-972827F806A3}" presName="sibTrans" presStyleCnt="0"/>
      <dgm:spPr/>
    </dgm:pt>
    <dgm:pt modelId="{4C285D5F-F7A3-4132-BFF8-BCEB7FA0663F}" type="pres">
      <dgm:prSet presAssocID="{7A7CB733-0585-4AD2-8895-B12E46B90AE4}" presName="textNode" presStyleLbl="node1" presStyleIdx="4" presStyleCnt="6">
        <dgm:presLayoutVars>
          <dgm:bulletEnabled val="1"/>
        </dgm:presLayoutVars>
      </dgm:prSet>
      <dgm:spPr/>
    </dgm:pt>
    <dgm:pt modelId="{5420F22F-5DAE-4D31-A8D5-7CA159B7247C}" type="pres">
      <dgm:prSet presAssocID="{8A3DE811-9AD1-48A0-B432-D20C36BB6AD7}" presName="sibTrans" presStyleCnt="0"/>
      <dgm:spPr/>
    </dgm:pt>
    <dgm:pt modelId="{8CD89311-D2B7-4A32-B565-8CC81992A1F4}" type="pres">
      <dgm:prSet presAssocID="{30FC5FA0-D23E-4053-A389-2B0F30BA2320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D268FB0A-6B2A-45B9-803C-CEF191E333D0}" srcId="{3F31A692-2278-47DD-B190-94A36FF7DD6E}" destId="{BAD6019C-ADF5-4387-B45D-1ECE4E788D0A}" srcOrd="3" destOrd="0" parTransId="{F4A63BD4-B6E0-4DE0-A6C8-435687180890}" sibTransId="{486E8A57-97B5-4FD2-BD09-972827F806A3}"/>
    <dgm:cxn modelId="{987A191B-9A0F-474F-9EC9-9D736196F174}" type="presOf" srcId="{1A656114-2661-4990-B219-B8DBE4CA316C}" destId="{973D1F09-4CDD-4945-9200-0D2F4E3E0327}" srcOrd="0" destOrd="0" presId="urn:microsoft.com/office/officeart/2005/8/layout/hProcess9"/>
    <dgm:cxn modelId="{DC62BA23-B764-465D-BC30-1862ED6AEBF4}" srcId="{3F31A692-2278-47DD-B190-94A36FF7DD6E}" destId="{7A7CB733-0585-4AD2-8895-B12E46B90AE4}" srcOrd="4" destOrd="0" parTransId="{8CAF71DF-8347-44C0-98DE-5E76A7BC446E}" sibTransId="{8A3DE811-9AD1-48A0-B432-D20C36BB6AD7}"/>
    <dgm:cxn modelId="{66508E2C-ED8E-4D5F-AB0A-7CAE6C6B449A}" type="presOf" srcId="{30FC5FA0-D23E-4053-A389-2B0F30BA2320}" destId="{8CD89311-D2B7-4A32-B565-8CC81992A1F4}" srcOrd="0" destOrd="0" presId="urn:microsoft.com/office/officeart/2005/8/layout/hProcess9"/>
    <dgm:cxn modelId="{628DB350-B87A-412A-A3F6-03D990EADBFC}" type="presOf" srcId="{F44283FD-F9EA-414B-9541-4F7D10DFF2C2}" destId="{4187130B-5D80-4077-B9BB-7F12A7233DE5}" srcOrd="0" destOrd="0" presId="urn:microsoft.com/office/officeart/2005/8/layout/hProcess9"/>
    <dgm:cxn modelId="{77FF0357-A404-4414-ACD7-AF92B502DB65}" type="presOf" srcId="{03C63E29-3328-44FB-B0D3-3CA53343C1AF}" destId="{754660D3-3154-4FBB-B129-E312BD21BB69}" srcOrd="0" destOrd="0" presId="urn:microsoft.com/office/officeart/2005/8/layout/hProcess9"/>
    <dgm:cxn modelId="{2BD46257-04C9-4B25-ACA0-F3E6B7D23F69}" srcId="{3F31A692-2278-47DD-B190-94A36FF7DD6E}" destId="{03C63E29-3328-44FB-B0D3-3CA53343C1AF}" srcOrd="1" destOrd="0" parTransId="{7751305B-EC21-4A9B-AFAF-E2AA3EFED72B}" sibTransId="{D0056183-09EF-4225-A5E4-472D9E735ACC}"/>
    <dgm:cxn modelId="{BB4DC565-DB52-4778-BEB2-7C58DF3399B1}" type="presOf" srcId="{3F31A692-2278-47DD-B190-94A36FF7DD6E}" destId="{1A116C7B-E9E8-4F11-844C-5E43C1C404CD}" srcOrd="0" destOrd="0" presId="urn:microsoft.com/office/officeart/2005/8/layout/hProcess9"/>
    <dgm:cxn modelId="{81673171-0A6A-40DD-B948-4328B57E4A75}" srcId="{3F31A692-2278-47DD-B190-94A36FF7DD6E}" destId="{30FC5FA0-D23E-4053-A389-2B0F30BA2320}" srcOrd="5" destOrd="0" parTransId="{5102E85F-8E2C-4FBF-9293-C28BEB2C28A0}" sibTransId="{34D3BAF6-C153-43AA-995E-C65BE7BCFF24}"/>
    <dgm:cxn modelId="{C9193EA6-89B7-4394-85D8-9BAEF49E4815}" srcId="{3F31A692-2278-47DD-B190-94A36FF7DD6E}" destId="{F44283FD-F9EA-414B-9541-4F7D10DFF2C2}" srcOrd="0" destOrd="0" parTransId="{74DCDBE3-484A-4628-89B3-566ED1E65949}" sibTransId="{86DF12A6-DE32-469F-B2DF-351A39A75A88}"/>
    <dgm:cxn modelId="{80F2EDD9-0092-447C-91F1-4813E7E896C2}" type="presOf" srcId="{7A7CB733-0585-4AD2-8895-B12E46B90AE4}" destId="{4C285D5F-F7A3-4132-BFF8-BCEB7FA0663F}" srcOrd="0" destOrd="0" presId="urn:microsoft.com/office/officeart/2005/8/layout/hProcess9"/>
    <dgm:cxn modelId="{40C890EB-39C3-4D66-8154-815F098DB52D}" type="presOf" srcId="{BAD6019C-ADF5-4387-B45D-1ECE4E788D0A}" destId="{D7C85E7D-5A90-4FDD-8E24-30A8E6CDDC2A}" srcOrd="0" destOrd="0" presId="urn:microsoft.com/office/officeart/2005/8/layout/hProcess9"/>
    <dgm:cxn modelId="{82AF8DF1-8CAB-430D-8854-1ED38111D3EB}" srcId="{3F31A692-2278-47DD-B190-94A36FF7DD6E}" destId="{1A656114-2661-4990-B219-B8DBE4CA316C}" srcOrd="2" destOrd="0" parTransId="{6B6F4432-AA26-4E66-9149-4718585F69A3}" sibTransId="{35F9EE5B-4A4F-425D-9E5C-A2D7B9CE6B6C}"/>
    <dgm:cxn modelId="{D90C2CBE-5BCC-4B2C-B6F4-BF210F8746EE}" type="presParOf" srcId="{1A116C7B-E9E8-4F11-844C-5E43C1C404CD}" destId="{DD338756-65BA-4AF3-8BCF-A28637F2B699}" srcOrd="0" destOrd="0" presId="urn:microsoft.com/office/officeart/2005/8/layout/hProcess9"/>
    <dgm:cxn modelId="{E903F36E-0DE1-4269-B22B-C8949C694191}" type="presParOf" srcId="{1A116C7B-E9E8-4F11-844C-5E43C1C404CD}" destId="{B0B670BD-EFB2-4AB9-9C96-0D127ACAEDEC}" srcOrd="1" destOrd="0" presId="urn:microsoft.com/office/officeart/2005/8/layout/hProcess9"/>
    <dgm:cxn modelId="{5AD23567-39DA-4444-AF91-CC36C8C1804A}" type="presParOf" srcId="{B0B670BD-EFB2-4AB9-9C96-0D127ACAEDEC}" destId="{4187130B-5D80-4077-B9BB-7F12A7233DE5}" srcOrd="0" destOrd="0" presId="urn:microsoft.com/office/officeart/2005/8/layout/hProcess9"/>
    <dgm:cxn modelId="{355E5E06-565D-4EBF-91B5-B333916A588B}" type="presParOf" srcId="{B0B670BD-EFB2-4AB9-9C96-0D127ACAEDEC}" destId="{3DE2BF62-6E5E-4830-ADFB-AAE0734FE019}" srcOrd="1" destOrd="0" presId="urn:microsoft.com/office/officeart/2005/8/layout/hProcess9"/>
    <dgm:cxn modelId="{C1AA3019-A43A-47FC-8444-609C0C2D15A9}" type="presParOf" srcId="{B0B670BD-EFB2-4AB9-9C96-0D127ACAEDEC}" destId="{754660D3-3154-4FBB-B129-E312BD21BB69}" srcOrd="2" destOrd="0" presId="urn:microsoft.com/office/officeart/2005/8/layout/hProcess9"/>
    <dgm:cxn modelId="{B77E5782-3A70-444E-8634-C37EFA295DC1}" type="presParOf" srcId="{B0B670BD-EFB2-4AB9-9C96-0D127ACAEDEC}" destId="{BC18E2AC-DD87-4F3B-A4C3-A6E609A9CD95}" srcOrd="3" destOrd="0" presId="urn:microsoft.com/office/officeart/2005/8/layout/hProcess9"/>
    <dgm:cxn modelId="{9F1C36CA-2F5D-4179-AA69-DFA0DA9742E1}" type="presParOf" srcId="{B0B670BD-EFB2-4AB9-9C96-0D127ACAEDEC}" destId="{973D1F09-4CDD-4945-9200-0D2F4E3E0327}" srcOrd="4" destOrd="0" presId="urn:microsoft.com/office/officeart/2005/8/layout/hProcess9"/>
    <dgm:cxn modelId="{61E2E422-AFAA-47A3-B834-8C8507E74836}" type="presParOf" srcId="{B0B670BD-EFB2-4AB9-9C96-0D127ACAEDEC}" destId="{88D051F6-FFC1-4DFF-808A-D7F7833CCD5C}" srcOrd="5" destOrd="0" presId="urn:microsoft.com/office/officeart/2005/8/layout/hProcess9"/>
    <dgm:cxn modelId="{8F78C570-DF1E-4E7A-A713-E18B89954730}" type="presParOf" srcId="{B0B670BD-EFB2-4AB9-9C96-0D127ACAEDEC}" destId="{D7C85E7D-5A90-4FDD-8E24-30A8E6CDDC2A}" srcOrd="6" destOrd="0" presId="urn:microsoft.com/office/officeart/2005/8/layout/hProcess9"/>
    <dgm:cxn modelId="{2F37E14A-C62D-481D-B771-F9AD13774056}" type="presParOf" srcId="{B0B670BD-EFB2-4AB9-9C96-0D127ACAEDEC}" destId="{901D2F17-DEAE-4872-B624-262FD89017AE}" srcOrd="7" destOrd="0" presId="urn:microsoft.com/office/officeart/2005/8/layout/hProcess9"/>
    <dgm:cxn modelId="{343A9F7C-5BEF-4A0F-9466-3786327E8924}" type="presParOf" srcId="{B0B670BD-EFB2-4AB9-9C96-0D127ACAEDEC}" destId="{4C285D5F-F7A3-4132-BFF8-BCEB7FA0663F}" srcOrd="8" destOrd="0" presId="urn:microsoft.com/office/officeart/2005/8/layout/hProcess9"/>
    <dgm:cxn modelId="{A4AA7BCF-B7BC-47AD-A971-248D52AC6B09}" type="presParOf" srcId="{B0B670BD-EFB2-4AB9-9C96-0D127ACAEDEC}" destId="{5420F22F-5DAE-4D31-A8D5-7CA159B7247C}" srcOrd="9" destOrd="0" presId="urn:microsoft.com/office/officeart/2005/8/layout/hProcess9"/>
    <dgm:cxn modelId="{2FAF45BB-E719-42E4-8E90-1E10B9EC6B9B}" type="presParOf" srcId="{B0B670BD-EFB2-4AB9-9C96-0D127ACAEDEC}" destId="{8CD89311-D2B7-4A32-B565-8CC81992A1F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D5FAE-EC3A-464A-B8A1-0F2F00FA9826}">
      <dsp:nvSpPr>
        <dsp:cNvPr id="0" name=""/>
        <dsp:cNvSpPr/>
      </dsp:nvSpPr>
      <dsp:spPr>
        <a:xfrm rot="5400000">
          <a:off x="-199426" y="199426"/>
          <a:ext cx="1329512" cy="93065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>
            <a:solidFill>
              <a:srgbClr val="FF0000"/>
            </a:solidFill>
          </a:endParaRPr>
        </a:p>
      </dsp:txBody>
      <dsp:txXfrm rot="-5400000">
        <a:off x="1" y="465328"/>
        <a:ext cx="930658" cy="398854"/>
      </dsp:txXfrm>
    </dsp:sp>
    <dsp:sp modelId="{575D7AB1-27B6-41FB-AA34-251A3015F493}">
      <dsp:nvSpPr>
        <dsp:cNvPr id="0" name=""/>
        <dsp:cNvSpPr/>
      </dsp:nvSpPr>
      <dsp:spPr>
        <a:xfrm rot="5400000">
          <a:off x="3081237" y="-2142404"/>
          <a:ext cx="864182" cy="51653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оказывает содействие в создании надлежащих условий для деятельности профсоюзных организаций в подведомственных министерству образовательных организациях; </a:t>
          </a:r>
        </a:p>
      </dsp:txBody>
      <dsp:txXfrm rot="-5400000">
        <a:off x="930658" y="50361"/>
        <a:ext cx="5123155" cy="779810"/>
      </dsp:txXfrm>
    </dsp:sp>
    <dsp:sp modelId="{6491204B-F362-42E6-9454-5DC256837162}">
      <dsp:nvSpPr>
        <dsp:cNvPr id="0" name=""/>
        <dsp:cNvSpPr/>
      </dsp:nvSpPr>
      <dsp:spPr>
        <a:xfrm rot="5400000">
          <a:off x="-199426" y="1334870"/>
          <a:ext cx="1329512" cy="93065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>
            <a:solidFill>
              <a:srgbClr val="FF0000"/>
            </a:solidFill>
          </a:endParaRPr>
        </a:p>
      </dsp:txBody>
      <dsp:txXfrm rot="-5400000">
        <a:off x="1" y="1600772"/>
        <a:ext cx="930658" cy="398854"/>
      </dsp:txXfrm>
    </dsp:sp>
    <dsp:sp modelId="{62F368C4-D509-4459-B6DA-13FA20EDE9B2}">
      <dsp:nvSpPr>
        <dsp:cNvPr id="0" name=""/>
        <dsp:cNvSpPr/>
      </dsp:nvSpPr>
      <dsp:spPr>
        <a:xfrm rot="5400000">
          <a:off x="3081237" y="-1015135"/>
          <a:ext cx="864182" cy="51653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принимает необходимые меры по недопущению вмешательства органов управления образованием, представителей работодателя в практическую деятельность профсоюзных организаций и их органов;</a:t>
          </a:r>
        </a:p>
      </dsp:txBody>
      <dsp:txXfrm rot="-5400000">
        <a:off x="930658" y="1177630"/>
        <a:ext cx="5123155" cy="779810"/>
      </dsp:txXfrm>
    </dsp:sp>
    <dsp:sp modelId="{3087F483-7BE6-4272-93BC-5C98966BCF95}">
      <dsp:nvSpPr>
        <dsp:cNvPr id="0" name=""/>
        <dsp:cNvSpPr/>
      </dsp:nvSpPr>
      <dsp:spPr>
        <a:xfrm rot="5400000">
          <a:off x="-199426" y="2466573"/>
          <a:ext cx="1329512" cy="93065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>
            <a:solidFill>
              <a:srgbClr val="FF0000"/>
            </a:solidFill>
          </a:endParaRPr>
        </a:p>
      </dsp:txBody>
      <dsp:txXfrm rot="-5400000">
        <a:off x="1" y="2732475"/>
        <a:ext cx="930658" cy="398854"/>
      </dsp:txXfrm>
    </dsp:sp>
    <dsp:sp modelId="{56244F03-ABBD-4EEA-8A13-5E066A3144A1}">
      <dsp:nvSpPr>
        <dsp:cNvPr id="0" name=""/>
        <dsp:cNvSpPr/>
      </dsp:nvSpPr>
      <dsp:spPr>
        <a:xfrm rot="5400000">
          <a:off x="3081237" y="116567"/>
          <a:ext cx="864182" cy="51653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разрабатывает и принимает нормативные правовые акты по социально-трудовым вопросам с учетом мнения областной организации Профсоюза</a:t>
          </a:r>
        </a:p>
      </dsp:txBody>
      <dsp:txXfrm rot="-5400000">
        <a:off x="930658" y="2309332"/>
        <a:ext cx="5123155" cy="7798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2EA5D-93E7-434B-9841-19358C984EBA}">
      <dsp:nvSpPr>
        <dsp:cNvPr id="0" name=""/>
        <dsp:cNvSpPr/>
      </dsp:nvSpPr>
      <dsp:spPr>
        <a:xfrm>
          <a:off x="10692" y="0"/>
          <a:ext cx="4271004" cy="537645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количество подведомственных организаций - 559</a:t>
          </a:r>
        </a:p>
      </dsp:txBody>
      <dsp:txXfrm>
        <a:off x="279515" y="0"/>
        <a:ext cx="3733359" cy="537645"/>
      </dsp:txXfrm>
    </dsp:sp>
    <dsp:sp modelId="{311F8AF9-2C95-4996-9DEB-E4BDE1498EB0}">
      <dsp:nvSpPr>
        <dsp:cNvPr id="0" name=""/>
        <dsp:cNvSpPr/>
      </dsp:nvSpPr>
      <dsp:spPr>
        <a:xfrm>
          <a:off x="3831766" y="10662"/>
          <a:ext cx="4737185" cy="528806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проведено 186 проверок  подведомственных организаций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4096169" y="10662"/>
        <a:ext cx="4208379" cy="5288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31E6C-CFFD-401C-B7E5-3D70BE0AC890}">
      <dsp:nvSpPr>
        <dsp:cNvPr id="0" name=""/>
        <dsp:cNvSpPr/>
      </dsp:nvSpPr>
      <dsp:spPr>
        <a:xfrm>
          <a:off x="1082908" y="386319"/>
          <a:ext cx="2583554" cy="2583554"/>
        </a:xfrm>
        <a:prstGeom prst="blockArc">
          <a:avLst>
            <a:gd name="adj1" fmla="val 10800000"/>
            <a:gd name="adj2" fmla="val 162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8A95F-55C5-4587-A36B-4AABA79092C4}">
      <dsp:nvSpPr>
        <dsp:cNvPr id="0" name=""/>
        <dsp:cNvSpPr/>
      </dsp:nvSpPr>
      <dsp:spPr>
        <a:xfrm>
          <a:off x="1082908" y="386319"/>
          <a:ext cx="2583554" cy="2583554"/>
        </a:xfrm>
        <a:prstGeom prst="blockArc">
          <a:avLst>
            <a:gd name="adj1" fmla="val 5400000"/>
            <a:gd name="adj2" fmla="val 108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266A5-4C8B-4B3F-9D6E-32630FB6DADF}">
      <dsp:nvSpPr>
        <dsp:cNvPr id="0" name=""/>
        <dsp:cNvSpPr/>
      </dsp:nvSpPr>
      <dsp:spPr>
        <a:xfrm>
          <a:off x="1082908" y="386319"/>
          <a:ext cx="2583554" cy="2583554"/>
        </a:xfrm>
        <a:prstGeom prst="blockArc">
          <a:avLst>
            <a:gd name="adj1" fmla="val 0"/>
            <a:gd name="adj2" fmla="val 54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D232F-5E05-40CD-8917-7159CD61FB67}">
      <dsp:nvSpPr>
        <dsp:cNvPr id="0" name=""/>
        <dsp:cNvSpPr/>
      </dsp:nvSpPr>
      <dsp:spPr>
        <a:xfrm>
          <a:off x="1082908" y="386319"/>
          <a:ext cx="2583554" cy="2583554"/>
        </a:xfrm>
        <a:prstGeom prst="blockArc">
          <a:avLst>
            <a:gd name="adj1" fmla="val 16200000"/>
            <a:gd name="adj2" fmla="val 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2E882-A8ED-4DA4-A492-9141083B4064}">
      <dsp:nvSpPr>
        <dsp:cNvPr id="0" name=""/>
        <dsp:cNvSpPr/>
      </dsp:nvSpPr>
      <dsp:spPr>
        <a:xfrm>
          <a:off x="1780893" y="1084303"/>
          <a:ext cx="1187585" cy="1187585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Договор о целевом обучении</a:t>
          </a:r>
        </a:p>
      </dsp:txBody>
      <dsp:txXfrm>
        <a:off x="1954811" y="1258221"/>
        <a:ext cx="839749" cy="839749"/>
      </dsp:txXfrm>
    </dsp:sp>
    <dsp:sp modelId="{87DCDB5E-D26C-46F6-8C41-0567D2EB44F8}">
      <dsp:nvSpPr>
        <dsp:cNvPr id="0" name=""/>
        <dsp:cNvSpPr/>
      </dsp:nvSpPr>
      <dsp:spPr>
        <a:xfrm>
          <a:off x="1959031" y="591"/>
          <a:ext cx="831309" cy="831309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ОИВ</a:t>
          </a:r>
        </a:p>
      </dsp:txBody>
      <dsp:txXfrm>
        <a:off x="2080773" y="122333"/>
        <a:ext cx="587825" cy="587825"/>
      </dsp:txXfrm>
    </dsp:sp>
    <dsp:sp modelId="{363C794B-3489-4A63-A0A4-4B4035086466}">
      <dsp:nvSpPr>
        <dsp:cNvPr id="0" name=""/>
        <dsp:cNvSpPr/>
      </dsp:nvSpPr>
      <dsp:spPr>
        <a:xfrm>
          <a:off x="3090095" y="1262441"/>
          <a:ext cx="1092881" cy="831309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абитуриент</a:t>
          </a:r>
        </a:p>
      </dsp:txBody>
      <dsp:txXfrm>
        <a:off x="3250144" y="1384183"/>
        <a:ext cx="772783" cy="587825"/>
      </dsp:txXfrm>
    </dsp:sp>
    <dsp:sp modelId="{09B32AD9-0007-4B11-82B2-56A7AE10616D}">
      <dsp:nvSpPr>
        <dsp:cNvPr id="0" name=""/>
        <dsp:cNvSpPr/>
      </dsp:nvSpPr>
      <dsp:spPr>
        <a:xfrm>
          <a:off x="1959031" y="2524291"/>
          <a:ext cx="831309" cy="831309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ВУЗ</a:t>
          </a:r>
        </a:p>
      </dsp:txBody>
      <dsp:txXfrm>
        <a:off x="2080773" y="2646033"/>
        <a:ext cx="587825" cy="587825"/>
      </dsp:txXfrm>
    </dsp:sp>
    <dsp:sp modelId="{7F01FE31-3E95-4CAD-9541-7ED506ED881A}">
      <dsp:nvSpPr>
        <dsp:cNvPr id="0" name=""/>
        <dsp:cNvSpPr/>
      </dsp:nvSpPr>
      <dsp:spPr>
        <a:xfrm>
          <a:off x="567363" y="1262441"/>
          <a:ext cx="1090944" cy="831309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/>
            <a:t>Образова</a:t>
          </a:r>
          <a:r>
            <a:rPr lang="ru-RU" sz="1200" b="1" kern="1200" dirty="0"/>
            <a:t>-тельная организация</a:t>
          </a:r>
        </a:p>
      </dsp:txBody>
      <dsp:txXfrm>
        <a:off x="727128" y="1384183"/>
        <a:ext cx="771414" cy="5878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2C170-06AB-4DA2-98A2-1AFE9B5C5E40}">
      <dsp:nvSpPr>
        <dsp:cNvPr id="0" name=""/>
        <dsp:cNvSpPr/>
      </dsp:nvSpPr>
      <dsp:spPr>
        <a:xfrm>
          <a:off x="0" y="0"/>
          <a:ext cx="1576342" cy="34560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160 тысяч рублей</a:t>
          </a:r>
        </a:p>
      </dsp:txBody>
      <dsp:txXfrm>
        <a:off x="0" y="0"/>
        <a:ext cx="1576342" cy="345600"/>
      </dsp:txXfrm>
    </dsp:sp>
    <dsp:sp modelId="{6B7C5777-2544-4116-B248-F4C046396A55}">
      <dsp:nvSpPr>
        <dsp:cNvPr id="0" name=""/>
        <dsp:cNvSpPr/>
      </dsp:nvSpPr>
      <dsp:spPr>
        <a:xfrm>
          <a:off x="16481" y="452610"/>
          <a:ext cx="1576342" cy="2553364"/>
        </a:xfrm>
        <a:prstGeom prst="rect">
          <a:avLst/>
        </a:prstGeom>
        <a:solidFill>
          <a:srgbClr val="F9BEB9">
            <a:alpha val="89804"/>
          </a:srgb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выпускникам приступившим к работе в образовательных учреждениях городских округов Самарской области  </a:t>
          </a:r>
        </a:p>
      </dsp:txBody>
      <dsp:txXfrm>
        <a:off x="16481" y="452610"/>
        <a:ext cx="1576342" cy="2553364"/>
      </dsp:txXfrm>
    </dsp:sp>
    <dsp:sp modelId="{7281E0D4-7917-410B-AFB0-60446228C21D}">
      <dsp:nvSpPr>
        <dsp:cNvPr id="0" name=""/>
        <dsp:cNvSpPr/>
      </dsp:nvSpPr>
      <dsp:spPr>
        <a:xfrm>
          <a:off x="1778170" y="0"/>
          <a:ext cx="1576342" cy="34560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250 тысяч рублей</a:t>
          </a:r>
        </a:p>
      </dsp:txBody>
      <dsp:txXfrm>
        <a:off x="1778170" y="0"/>
        <a:ext cx="1576342" cy="345600"/>
      </dsp:txXfrm>
    </dsp:sp>
    <dsp:sp modelId="{35A5235E-33C8-4866-892E-0E0A94BF4766}">
      <dsp:nvSpPr>
        <dsp:cNvPr id="0" name=""/>
        <dsp:cNvSpPr/>
      </dsp:nvSpPr>
      <dsp:spPr>
        <a:xfrm>
          <a:off x="1798647" y="427026"/>
          <a:ext cx="1576342" cy="2553364"/>
        </a:xfrm>
        <a:prstGeom prst="rect">
          <a:avLst/>
        </a:prstGeom>
        <a:solidFill>
          <a:srgbClr val="F9FECE">
            <a:alpha val="89804"/>
          </a:srgb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выпускникам  приступившим к работе в образовательных учреждениях, расположенных в   сельских населенных пунктах на территории Самарской области  </a:t>
          </a:r>
        </a:p>
      </dsp:txBody>
      <dsp:txXfrm>
        <a:off x="1798647" y="427026"/>
        <a:ext cx="1576342" cy="2553364"/>
      </dsp:txXfrm>
    </dsp:sp>
    <dsp:sp modelId="{F6FE8B89-F7E0-4E8F-A6DE-EC6D34250CEC}">
      <dsp:nvSpPr>
        <dsp:cNvPr id="0" name=""/>
        <dsp:cNvSpPr/>
      </dsp:nvSpPr>
      <dsp:spPr>
        <a:xfrm>
          <a:off x="3597295" y="0"/>
          <a:ext cx="1576342" cy="345600"/>
        </a:xfrm>
        <a:prstGeom prst="rect">
          <a:avLst/>
        </a:prstGeom>
        <a:solidFill>
          <a:srgbClr val="27CD37"/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350 тысяч рублей</a:t>
          </a:r>
        </a:p>
      </dsp:txBody>
      <dsp:txXfrm>
        <a:off x="3597295" y="0"/>
        <a:ext cx="1576342" cy="345600"/>
      </dsp:txXfrm>
    </dsp:sp>
    <dsp:sp modelId="{91932AB2-D8AE-4741-AF9F-3CEE3EAEED7A}">
      <dsp:nvSpPr>
        <dsp:cNvPr id="0" name=""/>
        <dsp:cNvSpPr/>
      </dsp:nvSpPr>
      <dsp:spPr>
        <a:xfrm>
          <a:off x="3595678" y="427026"/>
          <a:ext cx="1576342" cy="2553364"/>
        </a:xfrm>
        <a:prstGeom prst="rect">
          <a:avLst/>
        </a:prstGeom>
        <a:solidFill>
          <a:srgbClr val="CEF6D2">
            <a:alpha val="89804"/>
          </a:srgb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выпускникам приступившим к работе в образовательных учреждениях, расположенных в   сельских населенных пунктах на территории Самарской области, с удаленностью от города или районного центра более 30 км </a:t>
          </a:r>
        </a:p>
      </dsp:txBody>
      <dsp:txXfrm>
        <a:off x="3595678" y="427026"/>
        <a:ext cx="1576342" cy="25533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AEDF3-EF07-4A62-B5EC-6EF85B9981A7}">
      <dsp:nvSpPr>
        <dsp:cNvPr id="0" name=""/>
        <dsp:cNvSpPr/>
      </dsp:nvSpPr>
      <dsp:spPr>
        <a:xfrm>
          <a:off x="-268584" y="0"/>
          <a:ext cx="5371745" cy="3660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CCF51-EB6F-4DF1-B474-9A37ADB5A11D}">
      <dsp:nvSpPr>
        <dsp:cNvPr id="0" name=""/>
        <dsp:cNvSpPr/>
      </dsp:nvSpPr>
      <dsp:spPr>
        <a:xfrm>
          <a:off x="0" y="27625"/>
          <a:ext cx="2336719" cy="1607354"/>
        </a:xfrm>
        <a:prstGeom prst="roundRect">
          <a:avLst/>
        </a:prstGeom>
        <a:solidFill>
          <a:srgbClr val="F9FE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2020 год</a:t>
          </a:r>
          <a:br>
            <a:rPr lang="ru-RU" sz="2000" b="1" kern="1200" dirty="0">
              <a:solidFill>
                <a:schemeClr val="tx1"/>
              </a:solidFill>
            </a:rPr>
          </a:br>
          <a:r>
            <a:rPr lang="ru-RU" sz="1400" b="1" kern="1200" dirty="0">
              <a:solidFill>
                <a:schemeClr val="tx1"/>
              </a:solidFill>
            </a:rPr>
            <a:t>5 педагогов приступили        к работе в образовательных учреждениях Самарской области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 </a:t>
          </a:r>
        </a:p>
      </dsp:txBody>
      <dsp:txXfrm>
        <a:off x="78465" y="106090"/>
        <a:ext cx="2179789" cy="1450424"/>
      </dsp:txXfrm>
    </dsp:sp>
    <dsp:sp modelId="{5EC487F6-50B1-43CC-8EA1-501887224691}">
      <dsp:nvSpPr>
        <dsp:cNvPr id="0" name=""/>
        <dsp:cNvSpPr/>
      </dsp:nvSpPr>
      <dsp:spPr>
        <a:xfrm>
          <a:off x="2497579" y="99947"/>
          <a:ext cx="2336997" cy="1607999"/>
        </a:xfrm>
        <a:prstGeom prst="roundRect">
          <a:avLst/>
        </a:prstGeom>
        <a:solidFill>
          <a:srgbClr val="CEF6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2021 год</a:t>
          </a:r>
          <a:br>
            <a:rPr lang="ru-RU" sz="1400" b="1" kern="1200" dirty="0">
              <a:solidFill>
                <a:schemeClr val="tx1"/>
              </a:solidFill>
            </a:rPr>
          </a:br>
          <a:r>
            <a:rPr lang="ru-RU" sz="1400" b="1" kern="1200" dirty="0">
              <a:solidFill>
                <a:schemeClr val="tx1"/>
              </a:solidFill>
            </a:rPr>
            <a:t>5 педагогов приступили к работе в образовательных учреждениях Самарской области </a:t>
          </a:r>
          <a:endParaRPr lang="ru-RU" sz="1400" b="1" kern="1200" dirty="0"/>
        </a:p>
      </dsp:txBody>
      <dsp:txXfrm>
        <a:off x="2576075" y="178443"/>
        <a:ext cx="2180005" cy="1451007"/>
      </dsp:txXfrm>
    </dsp:sp>
    <dsp:sp modelId="{D61D7B34-F48B-4590-933D-D9C85AC394AC}">
      <dsp:nvSpPr>
        <dsp:cNvPr id="0" name=""/>
        <dsp:cNvSpPr/>
      </dsp:nvSpPr>
      <dsp:spPr>
        <a:xfrm>
          <a:off x="0" y="1920665"/>
          <a:ext cx="2336997" cy="1608028"/>
        </a:xfrm>
        <a:prstGeom prst="roundRect">
          <a:avLst/>
        </a:prstGeom>
        <a:solidFill>
          <a:srgbClr val="BDE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2022 год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На реализацию программы предусмотрено </a:t>
          </a:r>
          <a:br>
            <a:rPr lang="ru-RU" sz="1600" b="1" kern="1200" dirty="0">
              <a:solidFill>
                <a:schemeClr val="tx1"/>
              </a:solidFill>
            </a:rPr>
          </a:b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900" b="1" kern="1200" dirty="0">
              <a:solidFill>
                <a:schemeClr val="tx1"/>
              </a:solidFill>
            </a:rPr>
            <a:t>4 млн. руб.</a:t>
          </a:r>
          <a:endParaRPr lang="ru-RU" sz="1900" b="1" kern="1200" dirty="0"/>
        </a:p>
      </dsp:txBody>
      <dsp:txXfrm>
        <a:off x="78497" y="1999162"/>
        <a:ext cx="2180003" cy="1451034"/>
      </dsp:txXfrm>
    </dsp:sp>
    <dsp:sp modelId="{EC1585F2-A2BF-4852-B770-3E5BD65A7220}">
      <dsp:nvSpPr>
        <dsp:cNvPr id="0" name=""/>
        <dsp:cNvSpPr/>
      </dsp:nvSpPr>
      <dsp:spPr>
        <a:xfrm>
          <a:off x="2497857" y="1947076"/>
          <a:ext cx="2336719" cy="1608028"/>
        </a:xfrm>
        <a:prstGeom prst="roundRect">
          <a:avLst/>
        </a:prstGeom>
        <a:solidFill>
          <a:srgbClr val="F9BE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2023 год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На реализацию программы предусмотрено </a:t>
          </a:r>
          <a:br>
            <a:rPr lang="ru-RU" sz="1600" b="1" kern="1200" dirty="0">
              <a:solidFill>
                <a:schemeClr val="tx1"/>
              </a:solidFill>
            </a:rPr>
          </a:br>
          <a:r>
            <a:rPr lang="ru-RU" b="1" kern="1200" dirty="0">
              <a:solidFill>
                <a:schemeClr val="tx1"/>
              </a:solidFill>
            </a:rPr>
            <a:t> 6 млн. руб.</a:t>
          </a:r>
          <a:endParaRPr lang="ru-RU" sz="1600" kern="1200" dirty="0"/>
        </a:p>
      </dsp:txBody>
      <dsp:txXfrm>
        <a:off x="2576354" y="2025573"/>
        <a:ext cx="2179725" cy="1451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38756-65BA-4AF3-8BCF-A28637F2B699}">
      <dsp:nvSpPr>
        <dsp:cNvPr id="0" name=""/>
        <dsp:cNvSpPr/>
      </dsp:nvSpPr>
      <dsp:spPr>
        <a:xfrm>
          <a:off x="929819" y="0"/>
          <a:ext cx="7344816" cy="125181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7130B-5D80-4077-B9BB-7F12A7233DE5}">
      <dsp:nvSpPr>
        <dsp:cNvPr id="0" name=""/>
        <dsp:cNvSpPr/>
      </dsp:nvSpPr>
      <dsp:spPr>
        <a:xfrm>
          <a:off x="105" y="375545"/>
          <a:ext cx="1264499" cy="500727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2017</a:t>
          </a:r>
        </a:p>
      </dsp:txBody>
      <dsp:txXfrm>
        <a:off x="24548" y="399988"/>
        <a:ext cx="1215613" cy="451841"/>
      </dsp:txXfrm>
    </dsp:sp>
    <dsp:sp modelId="{754660D3-3154-4FBB-B129-E312BD21BB69}">
      <dsp:nvSpPr>
        <dsp:cNvPr id="0" name=""/>
        <dsp:cNvSpPr/>
      </dsp:nvSpPr>
      <dsp:spPr>
        <a:xfrm>
          <a:off x="1475355" y="375545"/>
          <a:ext cx="1264499" cy="500727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2018</a:t>
          </a:r>
        </a:p>
      </dsp:txBody>
      <dsp:txXfrm>
        <a:off x="1499798" y="399988"/>
        <a:ext cx="1215613" cy="451841"/>
      </dsp:txXfrm>
    </dsp:sp>
    <dsp:sp modelId="{973D1F09-4CDD-4945-9200-0D2F4E3E0327}">
      <dsp:nvSpPr>
        <dsp:cNvPr id="0" name=""/>
        <dsp:cNvSpPr/>
      </dsp:nvSpPr>
      <dsp:spPr>
        <a:xfrm>
          <a:off x="2950605" y="375545"/>
          <a:ext cx="1264499" cy="500727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</a:t>
          </a:r>
        </a:p>
      </dsp:txBody>
      <dsp:txXfrm>
        <a:off x="2975048" y="399988"/>
        <a:ext cx="1215613" cy="451841"/>
      </dsp:txXfrm>
    </dsp:sp>
    <dsp:sp modelId="{D7C85E7D-5A90-4FDD-8E24-30A8E6CDDC2A}">
      <dsp:nvSpPr>
        <dsp:cNvPr id="0" name=""/>
        <dsp:cNvSpPr/>
      </dsp:nvSpPr>
      <dsp:spPr>
        <a:xfrm>
          <a:off x="4425854" y="375545"/>
          <a:ext cx="1264499" cy="500727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</a:t>
          </a:r>
        </a:p>
      </dsp:txBody>
      <dsp:txXfrm>
        <a:off x="4450297" y="399988"/>
        <a:ext cx="1215613" cy="451841"/>
      </dsp:txXfrm>
    </dsp:sp>
    <dsp:sp modelId="{4C285D5F-F7A3-4132-BFF8-BCEB7FA0663F}">
      <dsp:nvSpPr>
        <dsp:cNvPr id="0" name=""/>
        <dsp:cNvSpPr/>
      </dsp:nvSpPr>
      <dsp:spPr>
        <a:xfrm>
          <a:off x="5901104" y="375545"/>
          <a:ext cx="1264499" cy="500727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2021</a:t>
          </a:r>
        </a:p>
      </dsp:txBody>
      <dsp:txXfrm>
        <a:off x="5925547" y="399988"/>
        <a:ext cx="1215613" cy="451841"/>
      </dsp:txXfrm>
    </dsp:sp>
    <dsp:sp modelId="{8CD89311-D2B7-4A32-B565-8CC81992A1F4}">
      <dsp:nvSpPr>
        <dsp:cNvPr id="0" name=""/>
        <dsp:cNvSpPr/>
      </dsp:nvSpPr>
      <dsp:spPr>
        <a:xfrm>
          <a:off x="7376354" y="375545"/>
          <a:ext cx="1264499" cy="500727"/>
        </a:xfrm>
        <a:prstGeom prst="roundRect">
          <a:avLst/>
        </a:prstGeom>
        <a:pattFill prst="plaid">
          <a:fgClr>
            <a:srgbClr val="92D050"/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</a:t>
          </a:r>
        </a:p>
      </dsp:txBody>
      <dsp:txXfrm>
        <a:off x="7400797" y="399988"/>
        <a:ext cx="1215613" cy="451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57454-6492-44AA-B1FD-5010637B2CF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741363"/>
            <a:ext cx="59213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E2C31-29AB-4766-8CEF-164D85236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2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41363"/>
            <a:ext cx="59213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DB97B-EF70-4AEF-A270-A0AF6D378FA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180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2C31-29AB-4766-8CEF-164D8523621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298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41363"/>
            <a:ext cx="59213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2C31-29AB-4766-8CEF-164D8523621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299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41363"/>
            <a:ext cx="59213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2C31-29AB-4766-8CEF-164D8523621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506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41363"/>
            <a:ext cx="59213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12879-EBC8-4BD6-B197-DA9DDED6C34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30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922C-F245-4348-9E78-A9B00920E79A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52C8-5655-4534-B9ED-3B38ED3AE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65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922C-F245-4348-9E78-A9B00920E79A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52C8-5655-4534-B9ED-3B38ED3AE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922C-F245-4348-9E78-A9B00920E79A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52C8-5655-4534-B9ED-3B38ED3AE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273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71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922C-F245-4348-9E78-A9B00920E79A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52C8-5655-4534-B9ED-3B38ED3AE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922C-F245-4348-9E78-A9B00920E79A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52C8-5655-4534-B9ED-3B38ED3AE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1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922C-F245-4348-9E78-A9B00920E79A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52C8-5655-4534-B9ED-3B38ED3AE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63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922C-F245-4348-9E78-A9B00920E79A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52C8-5655-4534-B9ED-3B38ED3AE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20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922C-F245-4348-9E78-A9B00920E79A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52C8-5655-4534-B9ED-3B38ED3AE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52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922C-F245-4348-9E78-A9B00920E79A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52C8-5655-4534-B9ED-3B38ED3AE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59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922C-F245-4348-9E78-A9B00920E79A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52C8-5655-4534-B9ED-3B38ED3AE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51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922C-F245-4348-9E78-A9B00920E79A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52C8-5655-4534-B9ED-3B38ED3AE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34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3922C-F245-4348-9E78-A9B00920E79A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B52C8-5655-4534-B9ED-3B38ED3AE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70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6.xml"/><Relationship Id="rId10" Type="http://schemas.microsoft.com/office/2007/relationships/hdphoto" Target="../media/hdphoto1.wdp"/><Relationship Id="rId4" Type="http://schemas.openxmlformats.org/officeDocument/2006/relationships/diagramLayout" Target="../diagrams/layout6.xm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422824" y="337222"/>
            <a:ext cx="57211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11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МИНИСТЕРСТВО ОБРАЗОВАНИЯ И НАУКИ  САМАРСКОЙ ОБЛАСТИ</a:t>
            </a:r>
          </a:p>
        </p:txBody>
      </p:sp>
      <p:sp>
        <p:nvSpPr>
          <p:cNvPr id="16" name="Подзаголовок 10"/>
          <p:cNvSpPr txBox="1">
            <a:spLocks/>
          </p:cNvSpPr>
          <p:nvPr/>
        </p:nvSpPr>
        <p:spPr>
          <a:xfrm>
            <a:off x="218142" y="1897392"/>
            <a:ext cx="8818354" cy="26162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>
              <a:defRPr/>
            </a:pPr>
            <a:r>
              <a:rPr lang="ru-RU" sz="3200" b="1" i="1" spc="-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 исполнении областного Соглашения по социально-трудовым вопросам работников образования и науки Самарской области </a:t>
            </a:r>
          </a:p>
          <a:p>
            <a:pPr marL="342900" indent="-342900" algn="ctr">
              <a:defRPr/>
            </a:pPr>
            <a:r>
              <a:rPr lang="ru-RU" sz="3200" b="1" i="1" spc="-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2021-2023 годы</a:t>
            </a:r>
          </a:p>
        </p:txBody>
      </p:sp>
      <p:sp>
        <p:nvSpPr>
          <p:cNvPr id="19" name="Rectangle 14"/>
          <p:cNvSpPr txBox="1">
            <a:spLocks noChangeArrowheads="1"/>
          </p:cNvSpPr>
          <p:nvPr/>
        </p:nvSpPr>
        <p:spPr>
          <a:xfrm>
            <a:off x="395537" y="4957733"/>
            <a:ext cx="8496943" cy="3626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lvl="1" algn="ctr" defTabSz="685800" latinLnBrk="0">
              <a:lnSpc>
                <a:spcPct val="90000"/>
              </a:lnSpc>
              <a:spcBef>
                <a:spcPts val="375"/>
              </a:spcBef>
              <a:defRPr/>
            </a:pPr>
            <a:r>
              <a:rPr lang="ru-RU" sz="2000" b="1" i="1" dirty="0">
                <a:solidFill>
                  <a:srgbClr val="FF0000"/>
                </a:solidFill>
                <a:latin typeface="Bookman Old Style" pitchFamily="18" charset="0"/>
              </a:rPr>
              <a:t>Самара, 20 апреля 2022 года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18143" y="72481"/>
            <a:ext cx="3129721" cy="1606699"/>
            <a:chOff x="143554" y="-114709"/>
            <a:chExt cx="3664921" cy="2016658"/>
          </a:xfrm>
        </p:grpSpPr>
        <p:pic>
          <p:nvPicPr>
            <p:cNvPr id="13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2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Рисунок 17" descr="Samarskaya_oblast_gerb_h8nqy4tcmxozhyoh4wh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9785" y="-114709"/>
              <a:ext cx="2748690" cy="1863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1953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727021" y="841858"/>
            <a:ext cx="7908131" cy="41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i="1" dirty="0">
                <a:solidFill>
                  <a:srgbClr val="134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Мера социальной поддержки  молодых педагогических работников Самарской области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4196" y="1285252"/>
            <a:ext cx="56427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Постановление Правительства Самарской области </a:t>
            </a:r>
            <a:br>
              <a:rPr lang="ru-RU" sz="1600" b="1" dirty="0"/>
            </a:br>
            <a:r>
              <a:rPr lang="ru-RU" sz="1600" b="1" dirty="0"/>
              <a:t>от 04.06.2013 № 239</a:t>
            </a:r>
          </a:p>
          <a:p>
            <a:pPr algn="ctr"/>
            <a:r>
              <a:rPr lang="ru-RU" sz="1600" b="1" cap="all" dirty="0">
                <a:solidFill>
                  <a:srgbClr val="0B5F93"/>
                </a:solidFill>
                <a:latin typeface="+mj-lt"/>
              </a:rPr>
              <a:t>Предусмотрена  Ежемесячная денежная выплата  в размере 5 тысяч рублей в течение трех  лет  молодым педагогам до 30  лет, приступившим к работе в образовательных  организациях самарской  области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494" y="3032031"/>
            <a:ext cx="5530151" cy="553998"/>
          </a:xfrm>
          <a:prstGeom prst="rect">
            <a:avLst/>
          </a:prstGeom>
          <a:solidFill>
            <a:srgbClr val="BDE3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В 2021 году объем средств областного бюджета составил 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</a:rPr>
              <a:t>142 903 600 рублей</a:t>
            </a:r>
            <a:endParaRPr lang="ru-RU" sz="1500" dirty="0"/>
          </a:p>
        </p:txBody>
      </p:sp>
      <p:sp>
        <p:nvSpPr>
          <p:cNvPr id="3" name="TextBox 2"/>
          <p:cNvSpPr txBox="1"/>
          <p:nvPr/>
        </p:nvSpPr>
        <p:spPr>
          <a:xfrm>
            <a:off x="1" y="3704303"/>
            <a:ext cx="60903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r>
              <a:rPr lang="ru-RU" sz="1500" dirty="0"/>
              <a:t> </a:t>
            </a:r>
            <a:r>
              <a:rPr lang="ru-RU" sz="1500" b="1" cap="all" dirty="0">
                <a:solidFill>
                  <a:srgbClr val="0B5F93"/>
                </a:solidFill>
                <a:latin typeface="+mj-lt"/>
              </a:rPr>
              <a:t>В 2021 году данную выплату получили  </a:t>
            </a:r>
          </a:p>
          <a:p>
            <a:pPr algn="ctr"/>
            <a:r>
              <a:rPr lang="ru-RU" sz="1500" b="1" cap="all" dirty="0">
                <a:solidFill>
                  <a:srgbClr val="0B5F93"/>
                </a:solidFill>
                <a:latin typeface="+mj-lt"/>
              </a:rPr>
              <a:t>2616 педагогических работников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494" y="1921846"/>
            <a:ext cx="3183259" cy="356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92674" y="1767418"/>
            <a:ext cx="2768561" cy="3714433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063" y="4264312"/>
            <a:ext cx="599819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cap="all" dirty="0">
                <a:solidFill>
                  <a:srgbClr val="0B5F93"/>
                </a:solidFill>
                <a:latin typeface="+mj-lt"/>
              </a:rPr>
              <a:t>С 2020 года данную меру социальной поддержки стали получать студенты вузов, обучающиеся на последних курсах по направлению подготовки «Образование и педагогические науки» и устроившиеся на работу в образовательные организации  самарской 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062" y="4258301"/>
            <a:ext cx="5998190" cy="12220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02177" y="47225"/>
            <a:ext cx="7912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 подготовке и привлечению необходимых кадров для работы в образовательных организациях Самарской области и повышению статуса учителя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72481"/>
            <a:ext cx="1547664" cy="768795"/>
            <a:chOff x="143554" y="-114709"/>
            <a:chExt cx="3664921" cy="2016658"/>
          </a:xfrm>
        </p:grpSpPr>
        <p:pic>
          <p:nvPicPr>
            <p:cNvPr id="15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3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Рисунок 15" descr="Samarskaya_oblast_gerb_h8nqy4tcmxozhyoh4wh5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9785" y="-114709"/>
              <a:ext cx="2748690" cy="1863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3737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827584" y="783062"/>
            <a:ext cx="7840419" cy="68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134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Мера социальной поддержки  выпускников образовательных учреждений высшего образования и профессиональных образовательных учреждений, обучающихся по педагогическим специальностям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439" y="1599028"/>
            <a:ext cx="37197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Постановление Правительства Самарской области </a:t>
            </a:r>
            <a:br>
              <a:rPr lang="ru-RU" sz="1600" b="1" dirty="0"/>
            </a:br>
            <a:r>
              <a:rPr lang="ru-RU" sz="1600" b="1" dirty="0"/>
              <a:t>от 29.10.2010 № 570:</a:t>
            </a:r>
          </a:p>
          <a:p>
            <a:pPr algn="ctr"/>
            <a:endParaRPr lang="ru-RU" sz="1600" b="1" dirty="0"/>
          </a:p>
          <a:p>
            <a:pPr algn="ctr"/>
            <a:r>
              <a:rPr lang="ru-RU" sz="1600" b="1" cap="all" dirty="0">
                <a:solidFill>
                  <a:srgbClr val="0B5F93"/>
                </a:solidFill>
                <a:latin typeface="+mj-lt"/>
              </a:rPr>
              <a:t>- Дополнительные стипендии </a:t>
            </a:r>
          </a:p>
          <a:p>
            <a:pPr algn="ctr"/>
            <a:r>
              <a:rPr lang="ru-RU" sz="1600" b="1" cap="all" dirty="0">
                <a:solidFill>
                  <a:srgbClr val="0B5F93"/>
                </a:solidFill>
                <a:latin typeface="+mj-lt"/>
              </a:rPr>
              <a:t>- ЕДИНОВРЕМЕННЫЕ  ВЫПЛАТЫ  НА ОБУСТРОЙСТВО</a:t>
            </a:r>
            <a:endParaRPr lang="ru-RU" sz="1600" dirty="0">
              <a:latin typeface="Candara" panose="020E0502030303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99824170"/>
              </p:ext>
            </p:extLst>
          </p:nvPr>
        </p:nvGraphicFramePr>
        <p:xfrm>
          <a:off x="3887871" y="1500232"/>
          <a:ext cx="5173638" cy="3061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67944" y="4506217"/>
            <a:ext cx="5146741" cy="584775"/>
          </a:xfrm>
          <a:prstGeom prst="rect">
            <a:avLst/>
          </a:prstGeom>
          <a:solidFill>
            <a:srgbClr val="BDE3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 2021 году объем средств областного бюджета составил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</a:rPr>
              <a:t>23,108 млн. рублей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40494" y="3459051"/>
            <a:ext cx="35736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r>
              <a:rPr lang="ru-RU" dirty="0"/>
              <a:t> </a:t>
            </a:r>
            <a:r>
              <a:rPr lang="ru-RU" sz="2400" dirty="0"/>
              <a:t>С 2011 по 2021 год данную меру поддержки получил </a:t>
            </a:r>
            <a:br>
              <a:rPr lang="ru-RU" sz="2400" dirty="0"/>
            </a:br>
            <a:r>
              <a:rPr lang="ru-RU" sz="2400" dirty="0"/>
              <a:t>1301 учитель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02178" y="47225"/>
            <a:ext cx="7912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 подготовке и привлечению необходимых кадров для работы в образовательных организациях Самарской области и повышению статуса учителя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0" y="72481"/>
            <a:ext cx="1619672" cy="768796"/>
            <a:chOff x="143554" y="-114709"/>
            <a:chExt cx="3664921" cy="2016658"/>
          </a:xfrm>
        </p:grpSpPr>
        <p:pic>
          <p:nvPicPr>
            <p:cNvPr id="9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7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Рисунок 13" descr="Samarskaya_oblast_gerb_h8nqy4tcmxozhyoh4wh5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9785" y="-114709"/>
              <a:ext cx="2748690" cy="1863954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72046" y="5161756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2022 году в СГСПУ выделено 91 целевое место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44015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841759" y="769268"/>
            <a:ext cx="7908131" cy="52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ru-RU" sz="2400" b="1" i="1" dirty="0">
              <a:solidFill>
                <a:srgbClr val="1341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b="1" i="1" dirty="0">
              <a:solidFill>
                <a:srgbClr val="1341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b="1" i="1" dirty="0">
              <a:solidFill>
                <a:srgbClr val="1341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b="1" i="1" dirty="0">
              <a:solidFill>
                <a:srgbClr val="1341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b="1" i="1" dirty="0">
              <a:solidFill>
                <a:srgbClr val="1341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i="1" dirty="0">
                <a:solidFill>
                  <a:srgbClr val="134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поддержки педагогов в небольших населенных пунктах  «Земский учитель»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0495" y="1292374"/>
            <a:ext cx="385544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Постановление Правительства Самарской области от 10.01.2020 № 7:</a:t>
            </a:r>
          </a:p>
          <a:p>
            <a:pPr algn="ctr"/>
            <a:r>
              <a:rPr lang="ru-RU" sz="1600" b="1" cap="all" dirty="0">
                <a:solidFill>
                  <a:srgbClr val="0B5F93"/>
                </a:solidFill>
                <a:latin typeface="+mj-lt"/>
              </a:rPr>
              <a:t>Единовременная компенсационная выплата  </a:t>
            </a:r>
            <a:br>
              <a:rPr lang="ru-RU" sz="1600" b="1" cap="all" dirty="0">
                <a:solidFill>
                  <a:srgbClr val="0B5F93"/>
                </a:solidFill>
                <a:latin typeface="+mj-lt"/>
              </a:rPr>
            </a:br>
            <a:r>
              <a:rPr lang="ru-RU" sz="1600" b="1" cap="all" dirty="0">
                <a:solidFill>
                  <a:srgbClr val="0B5F93"/>
                </a:solidFill>
                <a:latin typeface="+mj-lt"/>
              </a:rPr>
              <a:t>в размере  </a:t>
            </a:r>
            <a:r>
              <a:rPr lang="ru-RU" sz="1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млн. руб. </a:t>
            </a:r>
            <a:r>
              <a:rPr lang="ru-RU" sz="1600" b="1" cap="all" dirty="0">
                <a:solidFill>
                  <a:srgbClr val="0B5F93"/>
                </a:solidFill>
                <a:latin typeface="+mj-lt"/>
              </a:rPr>
              <a:t>учителям, прибывшим (переехавшим) </a:t>
            </a:r>
            <a:br>
              <a:rPr lang="ru-RU" sz="1600" b="1" cap="all" dirty="0">
                <a:solidFill>
                  <a:srgbClr val="0B5F93"/>
                </a:solidFill>
                <a:latin typeface="+mj-lt"/>
              </a:rPr>
            </a:br>
            <a:r>
              <a:rPr lang="ru-RU" sz="1600" b="1" cap="all" dirty="0">
                <a:solidFill>
                  <a:srgbClr val="0B5F93"/>
                </a:solidFill>
                <a:latin typeface="+mj-lt"/>
              </a:rPr>
              <a:t>на работу  в расположенные </a:t>
            </a:r>
            <a:br>
              <a:rPr lang="ru-RU" sz="1600" b="1" cap="all" dirty="0">
                <a:solidFill>
                  <a:srgbClr val="0B5F93"/>
                </a:solidFill>
                <a:latin typeface="+mj-lt"/>
              </a:rPr>
            </a:br>
            <a:r>
              <a:rPr lang="ru-RU" sz="1600" b="1" cap="all" dirty="0">
                <a:solidFill>
                  <a:srgbClr val="0B5F93"/>
                </a:solidFill>
                <a:latin typeface="+mj-lt"/>
              </a:rPr>
              <a:t>на территории Самарской области сельские населенные пункты, </a:t>
            </a:r>
            <a:br>
              <a:rPr lang="ru-RU" sz="1600" b="1" cap="all" dirty="0">
                <a:solidFill>
                  <a:srgbClr val="0B5F93"/>
                </a:solidFill>
                <a:latin typeface="+mj-lt"/>
              </a:rPr>
            </a:br>
            <a:r>
              <a:rPr lang="ru-RU" sz="1600" b="1" cap="all" dirty="0">
                <a:solidFill>
                  <a:srgbClr val="0B5F93"/>
                </a:solidFill>
                <a:latin typeface="+mj-lt"/>
              </a:rPr>
              <a:t>либо рабочие поселки, либо поселки городского типа, либо города с населением до 50 тысяч человек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41968135"/>
              </p:ext>
            </p:extLst>
          </p:nvPr>
        </p:nvGraphicFramePr>
        <p:xfrm>
          <a:off x="4213889" y="1808327"/>
          <a:ext cx="4834577" cy="36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71600" y="47225"/>
            <a:ext cx="8043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 подготовке и привлечению необходимых кадров для работы в образовательных организациях Самарской области и повышению статуса учителя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72481"/>
            <a:ext cx="1547664" cy="768795"/>
            <a:chOff x="143554" y="-114709"/>
            <a:chExt cx="3664921" cy="2016658"/>
          </a:xfrm>
        </p:grpSpPr>
        <p:pic>
          <p:nvPicPr>
            <p:cNvPr id="7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7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Рисунок 8" descr="Samarskaya_oblast_gerb_h8nqy4tcmxozhyoh4wh5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9785" y="-114709"/>
              <a:ext cx="2748690" cy="1863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62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84679" y="1819704"/>
            <a:ext cx="2869307" cy="363008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495" y="1819706"/>
            <a:ext cx="2816254" cy="32560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54597" y="982833"/>
            <a:ext cx="7653974" cy="43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134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педагогов в целях улучшения их жилищных условий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0316" y="1819703"/>
            <a:ext cx="2836432" cy="330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Постановление Правительства Самарской области </a:t>
            </a:r>
            <a:br>
              <a:rPr lang="ru-RU" sz="1600" b="1" dirty="0"/>
            </a:br>
            <a:r>
              <a:rPr lang="ru-RU" sz="1600" b="1" dirty="0"/>
              <a:t>от 27.11.2013 № 684</a:t>
            </a:r>
            <a:endParaRPr lang="ru-RU" sz="1600" b="1" cap="all" dirty="0">
              <a:solidFill>
                <a:srgbClr val="0B5F93"/>
              </a:solidFill>
            </a:endParaRPr>
          </a:p>
          <a:p>
            <a:pPr algn="ctr"/>
            <a:r>
              <a:rPr lang="ru-RU" sz="1600" dirty="0"/>
              <a:t>подпрограмма «Развитие ипотечного жилищного кредитования в Самарской области» до 2024 года государственной программы Самарской области «Развитие жилищного строительства в Самарской области» до 2024 года</a:t>
            </a:r>
            <a:endParaRPr lang="ru-RU" sz="1600" cap="all" dirty="0">
              <a:solidFill>
                <a:srgbClr val="0B5F93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1108" y="1819703"/>
            <a:ext cx="2500952" cy="13988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Министерство социально-демографической и семейной политики Самарской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1108" y="3953864"/>
            <a:ext cx="2500952" cy="14012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Министерство образования и науки Самарской области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19" y="1819703"/>
            <a:ext cx="2838486" cy="360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>
            <a:stCxn id="5" idx="3"/>
          </p:cNvCxnSpPr>
          <p:nvPr/>
        </p:nvCxnSpPr>
        <p:spPr>
          <a:xfrm>
            <a:off x="2956749" y="3447715"/>
            <a:ext cx="3027929" cy="20454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3"/>
            <a:endCxn id="3" idx="2"/>
          </p:cNvCxnSpPr>
          <p:nvPr/>
        </p:nvCxnSpPr>
        <p:spPr>
          <a:xfrm flipV="1">
            <a:off x="2956749" y="3218598"/>
            <a:ext cx="1524835" cy="2291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3"/>
            <a:endCxn id="4" idx="0"/>
          </p:cNvCxnSpPr>
          <p:nvPr/>
        </p:nvCxnSpPr>
        <p:spPr>
          <a:xfrm>
            <a:off x="2956749" y="3447715"/>
            <a:ext cx="1524835" cy="5061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102178" y="47225"/>
            <a:ext cx="7912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 подготовке и привлечению необходимых кадров для работы </a:t>
            </a:r>
          </a:p>
          <a:p>
            <a:pPr algn="ctr"/>
            <a:r>
              <a:rPr lang="ru-RU" sz="1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образовательных организациях Самарской области </a:t>
            </a:r>
          </a:p>
          <a:p>
            <a:pPr algn="ctr"/>
            <a:r>
              <a:rPr lang="ru-RU" sz="1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повышению статуса учителя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0" y="72481"/>
            <a:ext cx="1403648" cy="768795"/>
            <a:chOff x="143554" y="-114709"/>
            <a:chExt cx="3664921" cy="2016658"/>
          </a:xfrm>
        </p:grpSpPr>
        <p:pic>
          <p:nvPicPr>
            <p:cNvPr id="20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3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Рисунок 20" descr="Samarskaya_oblast_gerb_h8nqy4tcmxozhyoh4wh5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9785" y="-114709"/>
              <a:ext cx="2748690" cy="1863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5245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495" y="1437109"/>
            <a:ext cx="2816254" cy="30332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67544" y="1219892"/>
            <a:ext cx="8867029" cy="16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</a:t>
            </a:r>
            <a:b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министерством социально-демографической и семейной политики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134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3283" y="1423365"/>
            <a:ext cx="28162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С 2014 года реализуются мероприятия, связанные с предоставлением </a:t>
            </a:r>
            <a:r>
              <a:rPr lang="ru-RU" sz="1600" b="1" dirty="0">
                <a:solidFill>
                  <a:prstClr val="black"/>
                </a:solidFill>
              </a:rPr>
              <a:t>социальных выплат на компенсацию первоначального взноса в полном объеме, но не более 20 процентов от суммы ипотечного жилищного кредита</a:t>
            </a:r>
            <a:r>
              <a:rPr lang="ru-RU" sz="1600" dirty="0">
                <a:solidFill>
                  <a:prstClr val="black"/>
                </a:solidFill>
              </a:rPr>
              <a:t>, предоставленного </a:t>
            </a:r>
            <a:r>
              <a:rPr lang="ru-RU" sz="1600" b="1" dirty="0">
                <a:solidFill>
                  <a:prstClr val="black"/>
                </a:solidFill>
              </a:rPr>
              <a:t>молодым, в возрасте до 35 лет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21219" y="1437109"/>
            <a:ext cx="3121925" cy="15107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FF0000"/>
                </a:solidFill>
              </a:rPr>
              <a:t>При условии покупки нового жилого помещения</a:t>
            </a:r>
            <a:r>
              <a:rPr lang="ru-RU" sz="1600" dirty="0">
                <a:solidFill>
                  <a:srgbClr val="FF0000"/>
                </a:solidFill>
              </a:rPr>
              <a:t> (не более двух лет с даты сдачи дома в эксплуатацию) </a:t>
            </a:r>
            <a:r>
              <a:rPr lang="ru-RU" sz="1600" b="1" dirty="0">
                <a:solidFill>
                  <a:srgbClr val="FF0000"/>
                </a:solidFill>
              </a:rPr>
              <a:t>или заключения договора участия в долевом строительстве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59001" y="1437109"/>
            <a:ext cx="2434917" cy="1477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</a:rPr>
              <a:t>учителям </a:t>
            </a:r>
            <a:r>
              <a:rPr lang="ru-RU" sz="1600" dirty="0">
                <a:solidFill>
                  <a:prstClr val="white"/>
                </a:solidFill>
              </a:rPr>
              <a:t>государственных и муниципальных общеобразовательных организаций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80566" y="3486948"/>
            <a:ext cx="4236421" cy="1512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500" b="1" dirty="0">
                <a:solidFill>
                  <a:prstClr val="white"/>
                </a:solidFill>
              </a:rPr>
              <a:t>педагогам дополнительного образования</a:t>
            </a:r>
            <a:r>
              <a:rPr lang="ru-RU" sz="1500" dirty="0">
                <a:solidFill>
                  <a:prstClr val="white"/>
                </a:solidFill>
              </a:rPr>
              <a:t> государственных и муниципальных образовательных</a:t>
            </a:r>
            <a:r>
              <a:rPr lang="ru-RU" sz="1500" b="1" dirty="0">
                <a:solidFill>
                  <a:prstClr val="white"/>
                </a:solidFill>
              </a:rPr>
              <a:t> организаций</a:t>
            </a:r>
            <a:r>
              <a:rPr lang="ru-RU" sz="1500" dirty="0">
                <a:solidFill>
                  <a:prstClr val="white"/>
                </a:solidFill>
              </a:rPr>
              <a:t> и </a:t>
            </a:r>
            <a:r>
              <a:rPr lang="ru-RU" sz="1500" b="1" dirty="0">
                <a:solidFill>
                  <a:prstClr val="white"/>
                </a:solidFill>
              </a:rPr>
              <a:t>педагогическим работникам</a:t>
            </a:r>
            <a:r>
              <a:rPr lang="ru-RU" sz="1500" dirty="0">
                <a:solidFill>
                  <a:prstClr val="white"/>
                </a:solidFill>
              </a:rPr>
              <a:t> государственных и муниципальных дошкольных образовательных </a:t>
            </a:r>
            <a:r>
              <a:rPr lang="ru-RU" sz="1500" b="1" dirty="0">
                <a:solidFill>
                  <a:prstClr val="white"/>
                </a:solidFill>
              </a:rPr>
              <a:t>организаций</a:t>
            </a: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376460" y="2726851"/>
            <a:ext cx="1310185" cy="441992"/>
          </a:xfrm>
          <a:prstGeom prst="roundRect">
            <a:avLst/>
          </a:prstGeom>
          <a:solidFill>
            <a:srgbClr val="27CD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Ежегодно 23 человека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95936" y="4749366"/>
            <a:ext cx="1313597" cy="500418"/>
          </a:xfrm>
          <a:prstGeom prst="roundRect">
            <a:avLst/>
          </a:prstGeom>
          <a:solidFill>
            <a:srgbClr val="27CD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Ежегодно 11 человек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72481"/>
            <a:ext cx="1403648" cy="768795"/>
            <a:chOff x="143554" y="-114709"/>
            <a:chExt cx="3664921" cy="2016658"/>
          </a:xfrm>
        </p:grpSpPr>
        <p:pic>
          <p:nvPicPr>
            <p:cNvPr id="19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2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Рисунок 20" descr="Samarskaya_oblast_gerb_h8nqy4tcmxozhyoh4wh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9785" y="-114709"/>
              <a:ext cx="2748690" cy="1863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3644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968125"/>
              </p:ext>
            </p:extLst>
          </p:nvPr>
        </p:nvGraphicFramePr>
        <p:xfrm>
          <a:off x="377323" y="3277547"/>
          <a:ext cx="8466430" cy="720080"/>
        </p:xfrm>
        <a:graphic>
          <a:graphicData uri="http://schemas.openxmlformats.org/drawingml/2006/table">
            <a:tbl>
              <a:tblPr/>
              <a:tblGrid>
                <a:gridCol w="8466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spc="-3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педагогическая должность</a:t>
                      </a:r>
                      <a:r>
                        <a:rPr lang="ru-RU" sz="1000" spc="-30" baseline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в </a:t>
                      </a:r>
                      <a:r>
                        <a:rPr kumimoji="0" lang="ru-RU" sz="10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государственной или муниципальной образовательной организации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000" spc="-3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расположенной  в сельской местности на территории Самарской области,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spc="-3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размере не менее 1,0 ставки</a:t>
                      </a:r>
                    </a:p>
                    <a:p>
                      <a:pPr marL="0" indent="-28575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spc="-3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договор ипотечного жилищного кредитования заключен  не ранее 1 января 2021 года</a:t>
                      </a:r>
                    </a:p>
                  </a:txBody>
                  <a:tcPr marL="68580" marR="68580" marT="38100" marB="3810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BD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422440"/>
              </p:ext>
            </p:extLst>
          </p:nvPr>
        </p:nvGraphicFramePr>
        <p:xfrm>
          <a:off x="179512" y="1207389"/>
          <a:ext cx="4591589" cy="1722120"/>
        </p:xfrm>
        <a:graphic>
          <a:graphicData uri="http://schemas.openxmlformats.org/drawingml/2006/table">
            <a:tbl>
              <a:tblPr/>
              <a:tblGrid>
                <a:gridCol w="4591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94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Предоставление педагогическим работникам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 социальных выплат на компенсацию первоначального взноса по ипотечному жилищному кредиту в полном объеме, но не более 20 процентов от суммы ипотечного жилищного кредита, на приобретение (строительство) в том числе на вторичном рынке жилья жилого помещения, расположенного в сельском населенном пункте или поселке городского типа на территории Самарской области  </a:t>
                      </a:r>
                      <a:br>
                        <a:rPr kumimoji="0" lang="ru-RU" sz="12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</a:br>
                      <a:r>
                        <a:rPr kumimoji="0" lang="ru-RU" sz="12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(в 2021 году выплаты получили 58 человек, </a:t>
                      </a:r>
                      <a:br>
                        <a:rPr kumimoji="0" lang="ru-RU" sz="12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</a:b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за 1 квартал 2022 года – 19 человек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38100" marB="3810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EF6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680475"/>
              </p:ext>
            </p:extLst>
          </p:nvPr>
        </p:nvGraphicFramePr>
        <p:xfrm>
          <a:off x="4932041" y="1207389"/>
          <a:ext cx="3911712" cy="1722120"/>
        </p:xfrm>
        <a:graphic>
          <a:graphicData uri="http://schemas.openxmlformats.org/drawingml/2006/table">
            <a:tbl>
              <a:tblPr/>
              <a:tblGrid>
                <a:gridCol w="3911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94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Предоставление педагогическим работникам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социальных выплат </a:t>
                      </a:r>
                      <a:r>
                        <a:rPr lang="ru-RU" sz="1200" spc="-3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на компенсацию в размере 50 процентов банковской процентной ставки ипотечного жилищного кредита  педагогическим работникам</a:t>
                      </a:r>
                      <a:r>
                        <a:rPr lang="ru-RU" sz="1200" spc="-30" baseline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spc="-3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при приобретении (строительстве) жилого помещения, расположенного в сельском населенном пункте или поселке городского типа на территории Самарской области </a:t>
                      </a:r>
                      <a:br>
                        <a:rPr lang="ru-RU" sz="1200" spc="-3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ru-RU" sz="1200" spc="-3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ru-RU" sz="12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 2021 году выплаты получили </a:t>
                      </a:r>
                      <a:r>
                        <a:rPr lang="ru-RU" sz="1200" spc="-3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56 человек, </a:t>
                      </a:r>
                      <a:br>
                        <a:rPr lang="ru-RU" sz="1200" spc="-3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за 1 квартал 2022 года – 2 человека)</a:t>
                      </a:r>
                      <a:endParaRPr lang="ru-RU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8100" marB="3810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9F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86108" y="2929508"/>
            <a:ext cx="1080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spc="-3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Условия: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7324" y="4117641"/>
            <a:ext cx="2887905" cy="1375584"/>
          </a:xfrm>
          <a:prstGeom prst="roundRect">
            <a:avLst/>
          </a:prstGeom>
          <a:solidFill>
            <a:srgbClr val="CEF6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spc="-3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Максимальный размер социальной выплаты на компенсацию первоначального взноса составляет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spc="-3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400 тысяч рублей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491881" y="4117640"/>
            <a:ext cx="5351872" cy="1375585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base">
              <a:spcAft>
                <a:spcPct val="0"/>
              </a:spcAft>
              <a:buFontTx/>
              <a:buChar char="-"/>
              <a:defRPr/>
            </a:pP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 algn="ctr" fontAlgn="base">
              <a:spcAft>
                <a:spcPct val="0"/>
              </a:spcAft>
              <a:buFontTx/>
              <a:buChar char="-"/>
              <a:defRPr/>
            </a:pP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 fontAlgn="base">
              <a:spcAft>
                <a:spcPct val="0"/>
              </a:spcAft>
              <a:defRPr/>
            </a:pPr>
            <a:r>
              <a:rPr lang="ru-RU" sz="1400" spc="-3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Наличие у педагогического работника права собственности  на объект недвижимого имущества, приобретенного за счет средств ипотечного кредитования</a:t>
            </a: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ru-RU" sz="1400" spc="-3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Размер выплаты на компенсацию процентов не может превышать 70 тысяч рублей за один кредитный год или 350 тысяч рублей за пять кредитных лет </a:t>
            </a:r>
          </a:p>
          <a:p>
            <a:pPr marL="285750" indent="-285750" algn="ctr" fontAlgn="base">
              <a:spcAft>
                <a:spcPct val="0"/>
              </a:spcAft>
              <a:buFontTx/>
              <a:buChar char="-"/>
              <a:defRPr/>
            </a:pP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02178" y="47227"/>
            <a:ext cx="7912509" cy="1188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 подготовке и привлечению необходимых кадров для работы в образовательных организациях Самарской области и повышению статуса учителя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1600" b="1" i="1" dirty="0">
              <a:solidFill>
                <a:srgbClr val="13416B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b="1" i="1" dirty="0">
                <a:solidFill>
                  <a:srgbClr val="13416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Реализация мероприятий министерством образования и науки Самарской области,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b="1" i="1" dirty="0">
                <a:solidFill>
                  <a:srgbClr val="13416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начиная с 2021 года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0" y="72481"/>
            <a:ext cx="1619672" cy="768795"/>
            <a:chOff x="143554" y="-114709"/>
            <a:chExt cx="3664921" cy="2016658"/>
          </a:xfrm>
        </p:grpSpPr>
        <p:pic>
          <p:nvPicPr>
            <p:cNvPr id="10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2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 descr="Samarskaya_oblast_gerb_h8nqy4tcmxozhyoh4wh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9785" y="-114709"/>
              <a:ext cx="2748690" cy="1863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2331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2" descr="https://projectobrazovanie.ru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0"/>
            <a:ext cx="214312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30" y="1751783"/>
            <a:ext cx="1853803" cy="72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трелка вниз 13"/>
          <p:cNvSpPr/>
          <p:nvPr/>
        </p:nvSpPr>
        <p:spPr>
          <a:xfrm flipH="1">
            <a:off x="1368029" y="2518833"/>
            <a:ext cx="163115" cy="39290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372666" y="2950105"/>
            <a:ext cx="1853803" cy="8106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2021 года РП Современная школа</a:t>
            </a:r>
          </a:p>
        </p:txBody>
      </p:sp>
      <p:sp>
        <p:nvSpPr>
          <p:cNvPr id="2057" name="TextBox 15"/>
          <p:cNvSpPr txBox="1">
            <a:spLocks noChangeArrowheads="1"/>
          </p:cNvSpPr>
          <p:nvPr/>
        </p:nvSpPr>
        <p:spPr bwMode="auto">
          <a:xfrm>
            <a:off x="2226469" y="2217208"/>
            <a:ext cx="4137422" cy="327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многофункциональных аудиторий для организации разных форм образовательных событий и индивидуальной работы педагогов с электронными и сетевыми ресурсами с высокоскоростным доступом в Интернет</a:t>
            </a:r>
          </a:p>
          <a:p>
            <a:pPr eaLnBrk="1" hangingPunct="1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Повышение квалификации на базе Центра</a:t>
            </a:r>
          </a:p>
          <a:p>
            <a:pPr algn="ctr" eaLnBrk="1" hangingPunct="1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свыше  5 000 педагогов</a:t>
            </a:r>
            <a:endParaRPr lang="ru-RU" sz="1600" dirty="0">
              <a:solidFill>
                <a:srgbClr val="FF0000"/>
              </a:solidFill>
            </a:endParaRPr>
          </a:p>
          <a:p>
            <a:pPr algn="ctr" eaLnBrk="1" hangingPunct="1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700" b="1" dirty="0">
              <a:solidFill>
                <a:srgbClr val="002060"/>
              </a:solidFill>
            </a:endParaRPr>
          </a:p>
        </p:txBody>
      </p:sp>
      <p:sp>
        <p:nvSpPr>
          <p:cNvPr id="2058" name="TextBox 19"/>
          <p:cNvSpPr txBox="1">
            <a:spLocks noChangeArrowheads="1"/>
          </p:cNvSpPr>
          <p:nvPr/>
        </p:nvSpPr>
        <p:spPr bwMode="auto">
          <a:xfrm>
            <a:off x="7434263" y="1988344"/>
            <a:ext cx="1696641" cy="173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i="1">
                <a:solidFill>
                  <a:schemeClr val="bg1"/>
                </a:solidFill>
              </a:rPr>
              <a:t>Дата начала образовательной деятельности: </a:t>
            </a:r>
            <a:r>
              <a:rPr lang="ru-RU">
                <a:solidFill>
                  <a:schemeClr val="bg1"/>
                </a:solidFill>
              </a:rPr>
              <a:t>01.09.2020</a:t>
            </a:r>
          </a:p>
          <a:p>
            <a:pPr eaLnBrk="1" hangingPunct="1"/>
            <a:endParaRPr lang="ru-RU"/>
          </a:p>
        </p:txBody>
      </p:sp>
      <p:sp>
        <p:nvSpPr>
          <p:cNvPr id="2059" name="TextBox 12"/>
          <p:cNvSpPr txBox="1">
            <a:spLocks noChangeArrowheads="1"/>
          </p:cNvSpPr>
          <p:nvPr/>
        </p:nvSpPr>
        <p:spPr bwMode="auto">
          <a:xfrm>
            <a:off x="2627784" y="1033432"/>
            <a:ext cx="6316052" cy="81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65 600 тыс. руб. – средства консолидированного бюджета РФ и   </a:t>
            </a:r>
          </a:p>
          <a:p>
            <a:pPr eaLnBrk="1" hangingPunct="1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региона </a:t>
            </a:r>
          </a:p>
          <a:p>
            <a:pPr eaLnBrk="1" hangingPunct="1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11 200 тыс. руб. – внебюджетные средства ИРО</a:t>
            </a:r>
          </a:p>
        </p:txBody>
      </p:sp>
      <p:pic>
        <p:nvPicPr>
          <p:cNvPr id="2061" name="Picture 17" descr="http://master.sipkro.ru/wp-content/uploads/2021/02/DSC02311-2240x14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744" y="2020813"/>
            <a:ext cx="2812256" cy="208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TextBox 14"/>
          <p:cNvSpPr txBox="1">
            <a:spLocks noChangeArrowheads="1"/>
          </p:cNvSpPr>
          <p:nvPr/>
        </p:nvSpPr>
        <p:spPr bwMode="auto">
          <a:xfrm>
            <a:off x="104792" y="1125765"/>
            <a:ext cx="2689587" cy="62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Действует  01.09.2020</a:t>
            </a:r>
          </a:p>
          <a:p>
            <a:pPr eaLnBrk="1" hangingPunct="1"/>
            <a:endParaRPr lang="ru-RU" dirty="0"/>
          </a:p>
        </p:txBody>
      </p:sp>
      <p:sp>
        <p:nvSpPr>
          <p:cNvPr id="2063" name="TextBox 15"/>
          <p:cNvSpPr txBox="1">
            <a:spLocks noChangeArrowheads="1"/>
          </p:cNvSpPr>
          <p:nvPr/>
        </p:nvSpPr>
        <p:spPr bwMode="auto">
          <a:xfrm>
            <a:off x="5886777" y="4369668"/>
            <a:ext cx="3057059" cy="81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sz="1200" b="1" dirty="0">
                <a:solidFill>
                  <a:srgbClr val="000099"/>
                </a:solidFill>
              </a:rPr>
              <a:t>Сайт </a:t>
            </a:r>
            <a:r>
              <a:rPr lang="en-US" sz="1200" b="1" dirty="0">
                <a:solidFill>
                  <a:srgbClr val="000099"/>
                </a:solidFill>
              </a:rPr>
              <a:t>master.sipkro.ru</a:t>
            </a:r>
            <a:endParaRPr lang="ru-RU" sz="1200" b="1" dirty="0">
              <a:solidFill>
                <a:srgbClr val="000099"/>
              </a:solidFill>
            </a:endParaRPr>
          </a:p>
          <a:p>
            <a:pPr algn="r" eaLnBrk="1" hangingPunct="1"/>
            <a:r>
              <a:rPr lang="ru-RU" sz="1200" b="1" dirty="0">
                <a:solidFill>
                  <a:srgbClr val="000099"/>
                </a:solidFill>
              </a:rPr>
              <a:t>Виртуальный тур </a:t>
            </a:r>
            <a:r>
              <a:rPr lang="en-US" sz="1200" b="1" dirty="0">
                <a:solidFill>
                  <a:srgbClr val="000099"/>
                </a:solidFill>
              </a:rPr>
              <a:t>http://master.sipkro.ru/virtual-tour</a:t>
            </a:r>
            <a:r>
              <a:rPr lang="en-US" sz="1200" b="1" dirty="0">
                <a:solidFill>
                  <a:srgbClr val="002060"/>
                </a:solidFill>
              </a:rPr>
              <a:t>/</a:t>
            </a:r>
            <a:endParaRPr lang="ru-RU" sz="1200" b="1" dirty="0">
              <a:solidFill>
                <a:srgbClr val="002060"/>
              </a:solidFill>
            </a:endParaRPr>
          </a:p>
          <a:p>
            <a:pPr eaLnBrk="1" hangingPunct="1"/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59630" y="275063"/>
            <a:ext cx="7850169" cy="656796"/>
          </a:xfrm>
          <a:prstGeom prst="rect">
            <a:avLst/>
          </a:prstGeom>
          <a:solidFill>
            <a:srgbClr val="FB5043"/>
          </a:solidFill>
        </p:spPr>
        <p:txBody>
          <a:bodyPr wrap="square" lIns="71323" tIns="35662" rIns="71323" bIns="35662">
            <a:spAutoFit/>
          </a:bodyPr>
          <a:lstStyle/>
          <a:p>
            <a:pPr algn="ctr">
              <a:defRPr/>
            </a:pP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непрерывного повышения профессионального мастерства педагогических работников</a:t>
            </a:r>
            <a:endParaRPr lang="ru-RU" alt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142994" y="4508326"/>
            <a:ext cx="134194" cy="444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-1" y="72481"/>
            <a:ext cx="1449585" cy="768795"/>
            <a:chOff x="143554" y="-114709"/>
            <a:chExt cx="3664921" cy="2016658"/>
          </a:xfrm>
        </p:grpSpPr>
        <p:pic>
          <p:nvPicPr>
            <p:cNvPr id="17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5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Рисунок 17" descr="Samarskaya_oblast_gerb_h8nqy4tcmxozhyoh4wh5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9785" y="-114709"/>
              <a:ext cx="2748690" cy="1863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9869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4806"/>
            <a:ext cx="6696744" cy="9525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Льготы при прохождении педагогическими работниками аттестации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7656" y="1561356"/>
            <a:ext cx="84969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	Учет квалификационных категорий при работе на разных педагогических должностях, по которым совпадают должностные обязанности.</a:t>
            </a:r>
          </a:p>
          <a:p>
            <a:pPr algn="just">
              <a:buClr>
                <a:srgbClr val="FF0000"/>
              </a:buClr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	Особая форма аттестации (без проведения экспертной оценки) для педагогических работников: </a:t>
            </a:r>
          </a:p>
          <a:p>
            <a:pPr algn="just">
              <a:buClr>
                <a:srgbClr val="FF0000"/>
              </a:buClr>
            </a:pP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имеющих особые заслуги и высокие результаты педагогической деятельности</a:t>
            </a:r>
          </a:p>
          <a:p>
            <a:pPr algn="just">
              <a:buClr>
                <a:srgbClr val="FF0000"/>
              </a:buClr>
            </a:pP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имеющих ученую степень кандидата или доктора наук по профилю деятельности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Clr>
                <a:srgbClr val="FF0000"/>
              </a:buClr>
            </a:pPr>
            <a:r>
              <a:rPr lang="ru-RU" sz="2400" b="1" dirty="0">
                <a:solidFill>
                  <a:srgbClr val="FF0000"/>
                </a:solidFill>
              </a:rPr>
              <a:t>   В 2021 году аттестацию в особой форме прошли   </a:t>
            </a:r>
          </a:p>
          <a:p>
            <a:pPr algn="ctr">
              <a:buClr>
                <a:srgbClr val="FF0000"/>
              </a:buClr>
            </a:pPr>
            <a:r>
              <a:rPr lang="ru-RU" sz="2400" b="1" dirty="0">
                <a:solidFill>
                  <a:srgbClr val="FF0000"/>
                </a:solidFill>
              </a:rPr>
              <a:t>252 педагога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72481"/>
            <a:ext cx="1763688" cy="768795"/>
            <a:chOff x="143554" y="-114709"/>
            <a:chExt cx="4040946" cy="2016658"/>
          </a:xfrm>
        </p:grpSpPr>
        <p:pic>
          <p:nvPicPr>
            <p:cNvPr id="5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3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Рисунок 5" descr="Samarskaya_oblast_gerb_h8nqy4tcmxozhyoh4wh5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9784" y="-114709"/>
              <a:ext cx="3124716" cy="1863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7588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759" y="148598"/>
            <a:ext cx="8064896" cy="54866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Награды педагогических работников Самарской области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985894"/>
              </p:ext>
            </p:extLst>
          </p:nvPr>
        </p:nvGraphicFramePr>
        <p:xfrm>
          <a:off x="107504" y="697260"/>
          <a:ext cx="8928992" cy="4445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28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11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2021 году в Самарской области награждены </a:t>
                      </a:r>
                      <a:br>
                        <a:rPr lang="ru-RU" sz="2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1765 работников</a:t>
                      </a:r>
                      <a:r>
                        <a:rPr lang="ru-RU" sz="2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Ведомственными наградами Министерства просвещения Российской Федерации за значительные заслуги в сфере образования, многолетний добросовестный труд награждены: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нагрудным знаком «Почетный работник воспитания и просвещения Российской Федерации» - 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244 работника</a:t>
                      </a:r>
                      <a:r>
                        <a:rPr lang="ru-RU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Почетной грамотой Министерства просвещения Российской Федерации – 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357 работников</a:t>
                      </a:r>
                      <a:r>
                        <a:rPr lang="ru-RU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Благодарностью Министерства просвещения Российской Федерации – 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ru-RU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работников</a:t>
                      </a:r>
                      <a:r>
                        <a:rPr lang="ru-RU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Государственными наградами Самарской области награждены 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r>
                        <a:rPr lang="ru-RU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работников</a:t>
                      </a:r>
                      <a:r>
                        <a:rPr lang="ru-RU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663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Наградами высших органов государственной власти Самарской области награждены: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Почетной грамотой Самарской Губернской Думы – 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работников</a:t>
                      </a:r>
                      <a:r>
                        <a:rPr lang="ru-RU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Дипломом Самарской Губернской Думы – 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работник</a:t>
                      </a:r>
                      <a:r>
                        <a:rPr lang="ru-RU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Благодарностью Самарской Губернской Думы – 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работников</a:t>
                      </a:r>
                      <a:r>
                        <a:rPr lang="ru-RU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Почетной грамотой Губернатора Самарской области – 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работника</a:t>
                      </a:r>
                      <a:r>
                        <a:rPr lang="ru-RU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Благодарность Губернатора Самарской области -  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 работник.</a:t>
                      </a: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11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Наградами министерства образования и науки Самарской области: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Почётной грамотой министерства – 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473</a:t>
                      </a:r>
                      <a:r>
                        <a:rPr lang="ru-RU" sz="1400" b="1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работников</a:t>
                      </a:r>
                      <a:r>
                        <a:rPr lang="ru-RU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Благодарностью министерства – 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522 работника</a:t>
                      </a:r>
                      <a:r>
                        <a:rPr lang="ru-RU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0" y="72481"/>
            <a:ext cx="1403648" cy="768795"/>
            <a:chOff x="143554" y="-114709"/>
            <a:chExt cx="3664921" cy="2016658"/>
          </a:xfrm>
        </p:grpSpPr>
        <p:pic>
          <p:nvPicPr>
            <p:cNvPr id="6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3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Рисунок 6" descr="Samarskaya_oblast_gerb_h8nqy4tcmxozhyoh4wh5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9785" y="-114709"/>
              <a:ext cx="2748690" cy="1863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44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065882"/>
            <a:ext cx="8342839" cy="7835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10-ые классы в 2021-2022 учебном году</a:t>
            </a:r>
          </a:p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(88 школ, 481 ученик, 91 </a:t>
            </a:r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пед.класс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/группа)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25142" y="3109182"/>
            <a:ext cx="3168352" cy="1178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Реализуются элективные курсы и планируется педпрактика («Введение в педагогическую профессию», «Введение в психологию», «Основы возрастной психологии» и др.)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1CC1932-A7A6-4230-B70C-19FA0B566A7C}"/>
              </a:ext>
            </a:extLst>
          </p:cNvPr>
          <p:cNvCxnSpPr>
            <a:cxnSpLocks/>
          </p:cNvCxnSpPr>
          <p:nvPr/>
        </p:nvCxnSpPr>
        <p:spPr>
          <a:xfrm>
            <a:off x="279532" y="2849970"/>
            <a:ext cx="8659573" cy="558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3CEDE841-AB45-491C-8CCB-3D521A2B831B}"/>
              </a:ext>
            </a:extLst>
          </p:cNvPr>
          <p:cNvCxnSpPr>
            <a:cxnSpLocks/>
          </p:cNvCxnSpPr>
          <p:nvPr/>
        </p:nvCxnSpPr>
        <p:spPr>
          <a:xfrm>
            <a:off x="4579604" y="1849388"/>
            <a:ext cx="0" cy="1000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8FCA70E-EACA-4FCD-A3AF-C292264A9F70}"/>
              </a:ext>
            </a:extLst>
          </p:cNvPr>
          <p:cNvSpPr/>
          <p:nvPr/>
        </p:nvSpPr>
        <p:spPr>
          <a:xfrm>
            <a:off x="6370727" y="3387725"/>
            <a:ext cx="2574156" cy="886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Согласованы с партнерами и реализуются мероприятия «Дорожной карты»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117E3E4E-6756-4B2E-8FF6-CD2F64CBF5BC}"/>
              </a:ext>
            </a:extLst>
          </p:cNvPr>
          <p:cNvCxnSpPr>
            <a:cxnSpLocks/>
          </p:cNvCxnSpPr>
          <p:nvPr/>
        </p:nvCxnSpPr>
        <p:spPr>
          <a:xfrm>
            <a:off x="279532" y="2849970"/>
            <a:ext cx="0" cy="500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9D5E2524-44B2-4170-B23B-0B304B2C9F7E}"/>
              </a:ext>
            </a:extLst>
          </p:cNvPr>
          <p:cNvCxnSpPr>
            <a:cxnSpLocks/>
          </p:cNvCxnSpPr>
          <p:nvPr/>
        </p:nvCxnSpPr>
        <p:spPr>
          <a:xfrm>
            <a:off x="4579604" y="2879151"/>
            <a:ext cx="0" cy="230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6C7E566-7F1D-4196-AD24-FE04719BD7F5}"/>
              </a:ext>
            </a:extLst>
          </p:cNvPr>
          <p:cNvCxnSpPr>
            <a:cxnSpLocks/>
          </p:cNvCxnSpPr>
          <p:nvPr/>
        </p:nvCxnSpPr>
        <p:spPr>
          <a:xfrm>
            <a:off x="8921434" y="2891487"/>
            <a:ext cx="0" cy="440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F2F6485-80AD-4702-AC5D-A7A2DC28CB06}"/>
              </a:ext>
            </a:extLst>
          </p:cNvPr>
          <p:cNvSpPr/>
          <p:nvPr/>
        </p:nvSpPr>
        <p:spPr>
          <a:xfrm>
            <a:off x="269266" y="3387725"/>
            <a:ext cx="2578643" cy="900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ответственные сотрудники, заключены договоры о сотрудничестве с СПО и (или) вузом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259632" y="12014"/>
            <a:ext cx="7661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«Со следующего года будем создавать профильные педагогические классы... Мы планируем создать 5 тысяч педагогических классов»</a:t>
            </a:r>
          </a:p>
          <a:p>
            <a:pPr algn="r"/>
            <a:r>
              <a:rPr lang="ru-RU" sz="1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С.С. Кравцов, 23.03.2021</a:t>
            </a:r>
            <a:r>
              <a:rPr lang="ru-RU" sz="2000" dirty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arimoregular"/>
              </a:rPr>
              <a:t>   </a:t>
            </a:r>
            <a:endParaRPr lang="ru-RU" sz="2000" dirty="0">
              <a:solidFill>
                <a:prstClr val="black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72481"/>
            <a:ext cx="1403648" cy="768795"/>
            <a:chOff x="143554" y="-114709"/>
            <a:chExt cx="3664921" cy="2016658"/>
          </a:xfrm>
        </p:grpSpPr>
        <p:pic>
          <p:nvPicPr>
            <p:cNvPr id="13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2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Рисунок 13" descr="Samarskaya_oblast_gerb_h8nqy4tcmxozhyoh4wh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9785" y="-114709"/>
              <a:ext cx="2748690" cy="1863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373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611561" y="217207"/>
            <a:ext cx="2797449" cy="3505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ru-RU" sz="1400" b="1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394879" y="2797494"/>
            <a:ext cx="4320480" cy="3505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4436368" y="217207"/>
            <a:ext cx="4320480" cy="3505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2178" y="528722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Самарской области в рамках Соглашения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63398981"/>
              </p:ext>
            </p:extLst>
          </p:nvPr>
        </p:nvGraphicFramePr>
        <p:xfrm>
          <a:off x="2915816" y="1347849"/>
          <a:ext cx="60960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LyginaIV\Downloads\Соглашение 21-23 гг.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23081"/>
            <a:ext cx="2375606" cy="367240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0" y="113869"/>
            <a:ext cx="1475656" cy="768795"/>
            <a:chOff x="143554" y="-114709"/>
            <a:chExt cx="3664921" cy="2016658"/>
          </a:xfrm>
        </p:grpSpPr>
        <p:pic>
          <p:nvPicPr>
            <p:cNvPr id="9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9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Рисунок 9" descr="Samarskaya_oblast_gerb_h8nqy4tcmxozhyoh4wh5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9785" y="-114709"/>
              <a:ext cx="2748690" cy="1863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0875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142" y="1821543"/>
            <a:ext cx="7150344" cy="159454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Проект годичной практической подготовки 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с трудоустройством 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в образовательные организации 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обучающихся выпускных курсов СГСПУ</a:t>
            </a: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93" y="3809309"/>
            <a:ext cx="4650951" cy="90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/>
          <a:srcRect l="26809" t="18686" r="51801" b="74509"/>
          <a:stretch/>
        </p:blipFill>
        <p:spPr>
          <a:xfrm>
            <a:off x="1043608" y="663930"/>
            <a:ext cx="6624735" cy="9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60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073524"/>
            <a:ext cx="7150344" cy="159454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Педагогической династии, признанной победителем конкурса, производится единовременная денежная  выплата  в размере 500 000 рублей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2178" y="553244"/>
            <a:ext cx="726399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популяризации 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повышение престижа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педагогических профессий</a:t>
            </a:r>
          </a:p>
          <a:p>
            <a:pPr algn="ctr"/>
            <a:endParaRPr lang="ru-RU" b="1" dirty="0">
              <a:solidFill>
                <a:srgbClr val="5AB9BB"/>
              </a:solidFill>
              <a:ea typeface="+mj-ea"/>
              <a:cs typeface="+mj-cs"/>
            </a:endParaRPr>
          </a:p>
          <a:p>
            <a:pPr algn="ctr"/>
            <a:r>
              <a:rPr lang="ru-RU" sz="2000" b="1" i="1" dirty="0">
                <a:solidFill>
                  <a:srgbClr val="00B0F0"/>
                </a:solidFill>
                <a:ea typeface="+mj-ea"/>
                <a:cs typeface="+mj-cs"/>
              </a:rPr>
              <a:t>Постановлением Губернатора Самарской области  </a:t>
            </a:r>
          </a:p>
          <a:p>
            <a:pPr algn="ctr"/>
            <a:r>
              <a:rPr lang="ru-RU" sz="2000" b="1" i="1" dirty="0">
                <a:solidFill>
                  <a:srgbClr val="00B0F0"/>
                </a:solidFill>
                <a:ea typeface="+mj-ea"/>
                <a:cs typeface="+mj-cs"/>
              </a:rPr>
              <a:t>от 14.04.2022  №  124   учрежден  ежегодный   конкурс </a:t>
            </a:r>
          </a:p>
          <a:p>
            <a:pPr algn="ctr"/>
            <a:r>
              <a:rPr lang="ru-RU" sz="2000" b="1" i="1" dirty="0">
                <a:solidFill>
                  <a:srgbClr val="00B0F0"/>
                </a:solidFill>
                <a:ea typeface="+mj-ea"/>
                <a:cs typeface="+mj-cs"/>
              </a:rPr>
              <a:t> педагогических династий  Самарской области</a:t>
            </a:r>
            <a:br>
              <a:rPr lang="ru-RU" sz="2000" b="1" i="1" dirty="0">
                <a:solidFill>
                  <a:srgbClr val="00B0F0"/>
                </a:solidFill>
                <a:ea typeface="+mj-ea"/>
                <a:cs typeface="+mj-cs"/>
              </a:rPr>
            </a:br>
            <a:endParaRPr lang="ru-RU" sz="2000" b="1" i="1" dirty="0">
              <a:solidFill>
                <a:srgbClr val="00B0F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72481"/>
            <a:ext cx="1907704" cy="1056827"/>
            <a:chOff x="143554" y="-114709"/>
            <a:chExt cx="3664921" cy="2016658"/>
          </a:xfrm>
        </p:grpSpPr>
        <p:pic>
          <p:nvPicPr>
            <p:cNvPr id="6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2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Рисунок 6" descr="Samarskaya_oblast_gerb_h8nqy4tcmxozhyoh4wh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9785" y="-114709"/>
              <a:ext cx="2748690" cy="1863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157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/>
        </p:nvSpPr>
        <p:spPr>
          <a:xfrm>
            <a:off x="922020" y="225434"/>
            <a:ext cx="7490459" cy="70801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20</a:t>
            </a:r>
            <a:r>
              <a:rPr lang="ru-RU" sz="2400" b="1" dirty="0">
                <a:latin typeface="+mn-lt"/>
                <a:cs typeface="Arial" panose="020B0604020202020204" pitchFamily="34" charset="0"/>
              </a:rPr>
              <a:t> МЕСТО САМАРСКОЙ ОБЛАСТИ ВО ВСЕРОССИЙСКОМ РЕЙТИНГЕ </a:t>
            </a:r>
            <a:br>
              <a:rPr lang="ru-RU" sz="2400" b="1" dirty="0">
                <a:latin typeface="+mn-lt"/>
                <a:cs typeface="Arial" panose="020B0604020202020204" pitchFamily="34" charset="0"/>
              </a:rPr>
            </a:br>
            <a:r>
              <a:rPr lang="ru-RU" sz="2400" b="1" dirty="0">
                <a:latin typeface="+mn-lt"/>
                <a:cs typeface="Arial" panose="020B0604020202020204" pitchFamily="34" charset="0"/>
              </a:rPr>
              <a:t>ПО ИТОГАМ ГИА</a:t>
            </a:r>
            <a:r>
              <a:rPr lang="ru-RU" sz="2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+mn-lt"/>
                <a:cs typeface="Arial" panose="020B0604020202020204" pitchFamily="34" charset="0"/>
              </a:rPr>
              <a:t>В 2021 ГОДУ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319527195"/>
              </p:ext>
            </p:extLst>
          </p:nvPr>
        </p:nvGraphicFramePr>
        <p:xfrm>
          <a:off x="179512" y="3851991"/>
          <a:ext cx="8640960" cy="1251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4" y="909818"/>
            <a:ext cx="4781165" cy="254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4osclass.net/img/osclass_russian_map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07" b="89907" l="3240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71108"/>
            <a:ext cx="6953693" cy="312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464">
            <a:off x="3726759" y="2142442"/>
            <a:ext cx="663796" cy="46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518187" y="275063"/>
            <a:ext cx="6301547" cy="95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Характеристика кадрового потенциала государственных, муниципальных и негосударственных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u="sng" dirty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дошкольных</a:t>
            </a:r>
            <a:r>
              <a:rPr lang="ru-RU" sz="1600" b="1" dirty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образовательных учреждений Самарской области в 2021 году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0493" y="2741143"/>
            <a:ext cx="2755390" cy="15278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/>
              <a:t>Педагогический стаж:</a:t>
            </a:r>
          </a:p>
          <a:p>
            <a:pPr lvl="0" algn="ctr"/>
            <a:r>
              <a:rPr lang="ru-RU" sz="1600" b="1" dirty="0"/>
              <a:t>до 5 лет – 2899 (19,8%)</a:t>
            </a:r>
            <a:br>
              <a:rPr lang="ru-RU" sz="1600" b="1" dirty="0"/>
            </a:br>
            <a:r>
              <a:rPr lang="ru-RU" sz="1600" b="1" dirty="0"/>
              <a:t>от 5 до 15 лет – 4558 (31,1%)</a:t>
            </a:r>
            <a:br>
              <a:rPr lang="ru-RU" sz="1600" b="1" dirty="0"/>
            </a:br>
            <a:r>
              <a:rPr lang="ru-RU" sz="1600" b="1" dirty="0"/>
              <a:t>15 лет и более – 7203 (49,1%)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97387" y="2739096"/>
            <a:ext cx="2558955" cy="152988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Возрастной состав</a:t>
            </a:r>
            <a:br>
              <a:rPr lang="ru-RU" sz="1600" b="1" dirty="0"/>
            </a:br>
            <a:r>
              <a:rPr lang="ru-RU" sz="1600" b="1" dirty="0"/>
              <a:t>до 35 лет – 2915 (19,9%)</a:t>
            </a:r>
            <a:br>
              <a:rPr lang="ru-RU" sz="1600" b="1" dirty="0"/>
            </a:br>
            <a:r>
              <a:rPr lang="ru-RU" sz="1600" b="1" dirty="0"/>
              <a:t>35-49 лет – 7114 (48,5%)</a:t>
            </a:r>
            <a:br>
              <a:rPr lang="ru-RU" sz="1600" b="1" dirty="0"/>
            </a:br>
            <a:r>
              <a:rPr lang="ru-RU" sz="1600" b="1" dirty="0"/>
              <a:t>50-54 года – 2018 (13,8%)</a:t>
            </a:r>
          </a:p>
          <a:p>
            <a:pPr algn="ctr"/>
            <a:r>
              <a:rPr lang="ru-RU" sz="1600" b="1" dirty="0"/>
              <a:t>55 лет и старше – 2613 (17,8%)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08783" y="4500348"/>
            <a:ext cx="2584211" cy="10214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/>
              <a:t>С высшим образованием</a:t>
            </a:r>
            <a:br>
              <a:rPr lang="ru-RU" b="1" dirty="0"/>
            </a:br>
            <a:r>
              <a:rPr lang="ru-RU" b="1" dirty="0"/>
              <a:t> 7635 (52,1%)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01893" y="1561356"/>
            <a:ext cx="2350227" cy="8161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/>
              <a:t>Всего педагогических </a:t>
            </a:r>
            <a:r>
              <a:rPr lang="ru-RU" b="1" dirty="0"/>
              <a:t>работников</a:t>
            </a:r>
            <a:r>
              <a:rPr lang="ru-RU" sz="1500" b="1" dirty="0"/>
              <a:t>: </a:t>
            </a:r>
            <a:br>
              <a:rPr lang="ru-RU" sz="1500" b="1" dirty="0"/>
            </a:br>
            <a:r>
              <a:rPr lang="ru-RU" sz="1500" b="1" dirty="0"/>
              <a:t>14660 человек</a:t>
            </a:r>
          </a:p>
        </p:txBody>
      </p:sp>
      <p:cxnSp>
        <p:nvCxnSpPr>
          <p:cNvPr id="23" name="Прямая со стрелкой 22"/>
          <p:cNvCxnSpPr>
            <a:endCxn id="12" idx="3"/>
          </p:cNvCxnSpPr>
          <p:nvPr/>
        </p:nvCxnSpPr>
        <p:spPr>
          <a:xfrm flipH="1">
            <a:off x="2895883" y="2380878"/>
            <a:ext cx="406010" cy="112418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4" idx="1"/>
          </p:cNvCxnSpPr>
          <p:nvPr/>
        </p:nvCxnSpPr>
        <p:spPr>
          <a:xfrm>
            <a:off x="5652120" y="2380878"/>
            <a:ext cx="745267" cy="112315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7" idx="2"/>
          </p:cNvCxnSpPr>
          <p:nvPr/>
        </p:nvCxnSpPr>
        <p:spPr>
          <a:xfrm>
            <a:off x="4477007" y="2377521"/>
            <a:ext cx="21637" cy="212282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0" y="72481"/>
            <a:ext cx="1403648" cy="768795"/>
            <a:chOff x="143554" y="-114709"/>
            <a:chExt cx="3664921" cy="2016658"/>
          </a:xfrm>
        </p:grpSpPr>
        <p:pic>
          <p:nvPicPr>
            <p:cNvPr id="13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2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Рисунок 15" descr="Samarskaya_oblast_gerb_h8nqy4tcmxozhyoh4wh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9785" y="-114709"/>
              <a:ext cx="2748690" cy="1863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0755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214522" y="451542"/>
            <a:ext cx="6296136" cy="74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Характеристика кадрового потенциала государственных и муниципальных </a:t>
            </a:r>
            <a:r>
              <a:rPr lang="ru-RU" sz="1600" b="1" u="sng" dirty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общеобразовательных</a:t>
            </a:r>
            <a:r>
              <a:rPr lang="ru-RU" sz="1600" b="1" dirty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учреждений Самарской области в 2021/2022 учебном году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4249" y="2600095"/>
            <a:ext cx="2036928" cy="103211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Из них - учителей </a:t>
            </a:r>
            <a:br>
              <a:rPr lang="ru-RU" sz="1400" b="1" dirty="0"/>
            </a:br>
            <a:r>
              <a:rPr lang="ru-RU" sz="1400" b="1" dirty="0"/>
              <a:t>18 991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9404" y="2639395"/>
            <a:ext cx="2399282" cy="12902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/>
              <a:t>Педагогический стаж:</a:t>
            </a:r>
            <a:br>
              <a:rPr lang="ru-RU" sz="1400" b="1" dirty="0"/>
            </a:br>
            <a:r>
              <a:rPr lang="ru-RU" sz="1400" b="1" dirty="0"/>
              <a:t>до 5 лет – 3163 (16,7%)</a:t>
            </a:r>
            <a:br>
              <a:rPr lang="ru-RU" sz="1400" b="1" dirty="0"/>
            </a:br>
            <a:r>
              <a:rPr lang="ru-RU" sz="1400" b="1" dirty="0"/>
              <a:t>от 5 до 15 лет – 3667 (19,3%)</a:t>
            </a:r>
            <a:br>
              <a:rPr lang="ru-RU" sz="1400" b="1" dirty="0"/>
            </a:br>
            <a:r>
              <a:rPr lang="ru-RU" sz="1400" b="1" dirty="0"/>
              <a:t>15 лет и более – 12161 (64%)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0912" y="4256702"/>
            <a:ext cx="2285396" cy="11210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/>
              <a:t>С высшей квалификационной категорией</a:t>
            </a:r>
            <a:br>
              <a:rPr lang="ru-RU" sz="1400" b="1" dirty="0"/>
            </a:br>
            <a:r>
              <a:rPr lang="ru-RU" sz="1400" b="1" dirty="0"/>
              <a:t>5 618 (29,6%)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85715" y="2600095"/>
            <a:ext cx="2292824" cy="12884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Возрастной состав</a:t>
            </a:r>
            <a:br>
              <a:rPr lang="ru-RU" sz="1400" b="1" dirty="0"/>
            </a:br>
            <a:r>
              <a:rPr lang="ru-RU" sz="1400" b="1" dirty="0"/>
              <a:t>до 35 лет – 4392 (23,1%)</a:t>
            </a:r>
            <a:br>
              <a:rPr lang="ru-RU" sz="1400" b="1" dirty="0"/>
            </a:br>
            <a:r>
              <a:rPr lang="ru-RU" sz="1400" b="1" dirty="0"/>
              <a:t>35-49 лет – 6434 (33,9%)</a:t>
            </a:r>
            <a:br>
              <a:rPr lang="ru-RU" sz="1400" b="1" dirty="0"/>
            </a:br>
            <a:r>
              <a:rPr lang="ru-RU" sz="1400" b="1" dirty="0"/>
              <a:t>50-54 года – 3307 (17,4%)</a:t>
            </a:r>
          </a:p>
          <a:p>
            <a:pPr algn="ctr"/>
            <a:r>
              <a:rPr lang="ru-RU" sz="1400" b="1" dirty="0"/>
              <a:t>55 лет и старше – 4858 (25,6%</a:t>
            </a:r>
            <a:r>
              <a:rPr lang="ru-RU" sz="1200" b="1" dirty="0"/>
              <a:t>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55303" y="4880529"/>
            <a:ext cx="2346783" cy="72398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/>
              <a:t>С высшим образованием</a:t>
            </a:r>
            <a:br>
              <a:rPr lang="ru-RU" sz="1400" b="1" dirty="0"/>
            </a:br>
            <a:r>
              <a:rPr lang="ru-RU" sz="1400" b="1" dirty="0"/>
              <a:t> 16 087 (85%)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92191" y="4291818"/>
            <a:ext cx="2292824" cy="10859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/>
              <a:t>Женщины – 17 202 (91%)</a:t>
            </a:r>
            <a:br>
              <a:rPr lang="ru-RU" sz="1400" b="1" dirty="0"/>
            </a:br>
            <a:r>
              <a:rPr lang="ru-RU" sz="1400" b="1" dirty="0"/>
              <a:t>Мужчины – 1 789 (9%)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74249" y="1514106"/>
            <a:ext cx="2036928" cy="8100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Всего педагогических работников ОУ: </a:t>
            </a:r>
            <a:br>
              <a:rPr lang="ru-RU" sz="1400" b="1" dirty="0"/>
            </a:br>
            <a:r>
              <a:rPr lang="ru-RU" sz="1400" b="1" dirty="0"/>
              <a:t>21 345 человек</a:t>
            </a:r>
          </a:p>
        </p:txBody>
      </p:sp>
      <p:cxnSp>
        <p:nvCxnSpPr>
          <p:cNvPr id="19" name="Прямая со стрелкой 18"/>
          <p:cNvCxnSpPr>
            <a:stCxn id="17" idx="2"/>
          </p:cNvCxnSpPr>
          <p:nvPr/>
        </p:nvCxnSpPr>
        <p:spPr>
          <a:xfrm flipH="1">
            <a:off x="4279693" y="2324192"/>
            <a:ext cx="13020" cy="2759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9" idx="1"/>
            <a:endCxn id="12" idx="3"/>
          </p:cNvCxnSpPr>
          <p:nvPr/>
        </p:nvCxnSpPr>
        <p:spPr>
          <a:xfrm flipH="1">
            <a:off x="2668686" y="3116152"/>
            <a:ext cx="605563" cy="16834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9" idx="3"/>
            <a:endCxn id="14" idx="1"/>
          </p:cNvCxnSpPr>
          <p:nvPr/>
        </p:nvCxnSpPr>
        <p:spPr>
          <a:xfrm>
            <a:off x="5311177" y="3116152"/>
            <a:ext cx="974538" cy="12817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9" idx="2"/>
          </p:cNvCxnSpPr>
          <p:nvPr/>
        </p:nvCxnSpPr>
        <p:spPr>
          <a:xfrm flipH="1">
            <a:off x="4279692" y="3632209"/>
            <a:ext cx="13021" cy="124832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3" idx="3"/>
          </p:cNvCxnSpPr>
          <p:nvPr/>
        </p:nvCxnSpPr>
        <p:spPr>
          <a:xfrm flipH="1">
            <a:off x="2636308" y="3632209"/>
            <a:ext cx="637941" cy="11850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6" idx="1"/>
          </p:cNvCxnSpPr>
          <p:nvPr/>
        </p:nvCxnSpPr>
        <p:spPr>
          <a:xfrm>
            <a:off x="5311177" y="3632209"/>
            <a:ext cx="981014" cy="120259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0" y="72481"/>
            <a:ext cx="1403648" cy="768795"/>
            <a:chOff x="143554" y="-114709"/>
            <a:chExt cx="3664921" cy="2016658"/>
          </a:xfrm>
        </p:grpSpPr>
        <p:pic>
          <p:nvPicPr>
            <p:cNvPr id="20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2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Рисунок 20" descr="Samarskaya_oblast_gerb_h8nqy4tcmxozhyoh4wh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9785" y="-114709"/>
              <a:ext cx="2748690" cy="1863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5192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123728" y="140179"/>
            <a:ext cx="4968552" cy="103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3" tIns="35662" rIns="71323" bIns="35662" numCol="1" rtlCol="0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Характеристика кадрового потенциала государственных организаций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u="sng" dirty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среднего профессионального</a:t>
            </a:r>
            <a:r>
              <a:rPr lang="ru-RU" sz="1600" b="1" dirty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образования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Самарской области в 2021/2022 учебном году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7517" y="3034283"/>
            <a:ext cx="2812541" cy="17782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lvl="0" algn="ctr"/>
            <a:r>
              <a:rPr lang="ru-RU" sz="1600" b="1" dirty="0"/>
              <a:t>С </a:t>
            </a:r>
            <a:r>
              <a:rPr lang="ru-RU" b="1" dirty="0"/>
              <a:t>ученой</a:t>
            </a:r>
            <a:r>
              <a:rPr lang="ru-RU" sz="1600" b="1" dirty="0"/>
              <a:t> степенью:</a:t>
            </a:r>
          </a:p>
          <a:p>
            <a:pPr lvl="0" algn="ctr"/>
            <a:r>
              <a:rPr lang="ru-RU" sz="1600" b="1" dirty="0"/>
              <a:t>кандидат наук – 47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89332" y="3156898"/>
            <a:ext cx="2558955" cy="18042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lvl="0" algn="ctr"/>
            <a:r>
              <a:rPr lang="ru-RU" sz="1600" b="1" dirty="0"/>
              <a:t>Возрастной состав</a:t>
            </a:r>
            <a:br>
              <a:rPr lang="ru-RU" sz="1600" b="1" dirty="0"/>
            </a:br>
            <a:r>
              <a:rPr lang="ru-RU" b="1" dirty="0"/>
              <a:t>до 35 лет – 847 (25,9%)</a:t>
            </a:r>
            <a:br>
              <a:rPr lang="ru-RU" b="1" dirty="0"/>
            </a:br>
            <a:r>
              <a:rPr lang="ru-RU" b="1" dirty="0"/>
              <a:t>35-49 лет – 992 (30,3%)</a:t>
            </a:r>
            <a:br>
              <a:rPr lang="ru-RU" b="1" dirty="0"/>
            </a:br>
            <a:r>
              <a:rPr lang="ru-RU" b="1" dirty="0"/>
              <a:t>50-54 года – 382 (11,7%)</a:t>
            </a:r>
          </a:p>
          <a:p>
            <a:pPr lvl="0" algn="ctr"/>
            <a:r>
              <a:rPr lang="ru-RU" b="1" dirty="0"/>
              <a:t>55 лет и старше – 1049 (32,1%)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08783" y="4682887"/>
            <a:ext cx="2584211" cy="87654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lvl="0" algn="ctr"/>
            <a:r>
              <a:rPr lang="ru-RU" b="1" dirty="0"/>
              <a:t>С высшим образованием</a:t>
            </a:r>
            <a:br>
              <a:rPr lang="ru-RU" b="1" dirty="0"/>
            </a:br>
            <a:r>
              <a:rPr lang="ru-RU" b="1" dirty="0"/>
              <a:t> 2893 (88,5%)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91880" y="1603896"/>
            <a:ext cx="2232248" cy="88490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ru-RU" sz="1600" b="1" dirty="0"/>
              <a:t>Всего педагогических работников: </a:t>
            </a:r>
            <a:br>
              <a:rPr lang="ru-RU" sz="1600" b="1" dirty="0"/>
            </a:br>
            <a:r>
              <a:rPr lang="ru-RU" sz="1600" b="1" dirty="0"/>
              <a:t>3270 человек</a:t>
            </a:r>
          </a:p>
        </p:txBody>
      </p:sp>
      <p:cxnSp>
        <p:nvCxnSpPr>
          <p:cNvPr id="23" name="Прямая со стрелкой 22"/>
          <p:cNvCxnSpPr>
            <a:endCxn id="12" idx="3"/>
          </p:cNvCxnSpPr>
          <p:nvPr/>
        </p:nvCxnSpPr>
        <p:spPr>
          <a:xfrm flipH="1">
            <a:off x="2980058" y="2453860"/>
            <a:ext cx="597411" cy="14695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4" idx="1"/>
          </p:cNvCxnSpPr>
          <p:nvPr/>
        </p:nvCxnSpPr>
        <p:spPr>
          <a:xfrm>
            <a:off x="5436096" y="2488805"/>
            <a:ext cx="953236" cy="157024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7" idx="2"/>
            <a:endCxn id="15" idx="0"/>
          </p:cNvCxnSpPr>
          <p:nvPr/>
        </p:nvCxnSpPr>
        <p:spPr>
          <a:xfrm flipH="1">
            <a:off x="4600889" y="2488805"/>
            <a:ext cx="7115" cy="219408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0" y="72481"/>
            <a:ext cx="1403648" cy="768795"/>
            <a:chOff x="143554" y="-114709"/>
            <a:chExt cx="3664921" cy="2016658"/>
          </a:xfrm>
        </p:grpSpPr>
        <p:pic>
          <p:nvPicPr>
            <p:cNvPr id="13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2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Рисунок 15" descr="Samarskaya_oblast_gerb_h8nqy4tcmxozhyoh4wh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9785" y="-114709"/>
              <a:ext cx="2748690" cy="1863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2960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65212"/>
            <a:ext cx="7416824" cy="81068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CC"/>
                </a:solidFill>
              </a:rPr>
              <a:t>Информация о среднемесячной заработной плате отдельных категорий педагогических работников определенных указами Президента РФ 2012 года 2021 год оценка 2022 год прогноз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024956"/>
              </p:ext>
            </p:extLst>
          </p:nvPr>
        </p:nvGraphicFramePr>
        <p:xfrm>
          <a:off x="101520" y="1268627"/>
          <a:ext cx="8940959" cy="4145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9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9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07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07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01472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Категории педагогических работников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Среднемесячная заработная плата (без учета средств федерального бюджета на выплату ежемесячного денежного вознаграждения за классное руководство), рублей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Достижение показателя, %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Среднемесячная заработная плата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(с учетом средств федерального бюджета на выплату ежемесячного денежного вознаграждения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за классное руководство 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размере 5000 рублей), рублей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0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2021 год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(оценка)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 год (прогноз)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2021 год (оценка)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 год (прогноз)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2021 год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(оценка)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 год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(прогноз)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41">
                <a:tc>
                  <a:txBody>
                    <a:bodyPr/>
                    <a:lstStyle/>
                    <a:p>
                      <a:r>
                        <a:rPr lang="ru-RU" sz="1400" dirty="0"/>
                        <a:t>Педагоги учреждений общего образования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/>
                        <a:t>34 473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00CC"/>
                          </a:solidFill>
                        </a:rPr>
                        <a:t>37 513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/>
                        <a:t>98,5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00CC"/>
                          </a:solidFill>
                        </a:rPr>
                        <a:t>100,1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/>
                        <a:t>38 200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00CC"/>
                          </a:solidFill>
                        </a:rPr>
                        <a:t>41 405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087">
                <a:tc>
                  <a:txBody>
                    <a:bodyPr/>
                    <a:lstStyle/>
                    <a:p>
                      <a:r>
                        <a:rPr lang="ru-RU" sz="1400" dirty="0"/>
                        <a:t>Преподаватели</a:t>
                      </a:r>
                      <a:r>
                        <a:rPr lang="ru-RU" sz="1400" baseline="0" dirty="0"/>
                        <a:t> и мастера учреждений СПО</a:t>
                      </a:r>
                      <a:endParaRPr lang="ru-RU" sz="1400" dirty="0"/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/>
                        <a:t>36 565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00CC"/>
                          </a:solidFill>
                        </a:rPr>
                        <a:t>37 710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/>
                        <a:t>104,5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00CC"/>
                          </a:solidFill>
                        </a:rPr>
                        <a:t>100,6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/>
                        <a:t>38 044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00CC"/>
                          </a:solidFill>
                        </a:rPr>
                        <a:t>42 183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401">
                <a:tc>
                  <a:txBody>
                    <a:bodyPr/>
                    <a:lstStyle/>
                    <a:p>
                      <a:r>
                        <a:rPr lang="ru-RU" sz="1400" dirty="0"/>
                        <a:t>Педагоги учреждений дополнительного образования детей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/>
                        <a:t>36 324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00CC"/>
                          </a:solidFill>
                        </a:rPr>
                        <a:t>38 478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/>
                        <a:t>104,6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00CC"/>
                          </a:solidFill>
                        </a:rPr>
                        <a:t>100,2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/>
                        <a:t>36 324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00CC"/>
                          </a:solidFill>
                        </a:rPr>
                        <a:t>38 748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201">
                <a:tc>
                  <a:txBody>
                    <a:bodyPr/>
                    <a:lstStyle/>
                    <a:p>
                      <a:r>
                        <a:rPr lang="ru-RU" sz="1400" dirty="0"/>
                        <a:t>Педагоги учреждений дошкольного</a:t>
                      </a:r>
                      <a:r>
                        <a:rPr lang="ru-RU" sz="1400" baseline="0" dirty="0"/>
                        <a:t> образования</a:t>
                      </a:r>
                      <a:endParaRPr lang="ru-RU" sz="1400" dirty="0"/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/>
                        <a:t>35 382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00CC"/>
                          </a:solidFill>
                        </a:rPr>
                        <a:t>36 279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/>
                        <a:t>106,0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00CC"/>
                          </a:solidFill>
                        </a:rPr>
                        <a:t>100,5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/>
                        <a:t>35 382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00CC"/>
                          </a:solidFill>
                        </a:rPr>
                        <a:t>36 279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0" y="72481"/>
            <a:ext cx="1691680" cy="912811"/>
            <a:chOff x="143554" y="-114709"/>
            <a:chExt cx="3664921" cy="2016658"/>
          </a:xfrm>
        </p:grpSpPr>
        <p:pic>
          <p:nvPicPr>
            <p:cNvPr id="9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3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Рисунок 9" descr="Samarskaya_oblast_gerb_h8nqy4tcmxozhyoh4wh5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9785" y="-114709"/>
              <a:ext cx="2748690" cy="1863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9493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5720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Ведомственный контроль за соблюдением трудового законодательства в 2021 году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07589846"/>
              </p:ext>
            </p:extLst>
          </p:nvPr>
        </p:nvGraphicFramePr>
        <p:xfrm>
          <a:off x="314908" y="783062"/>
          <a:ext cx="8568952" cy="583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219219"/>
              </p:ext>
            </p:extLst>
          </p:nvPr>
        </p:nvGraphicFramePr>
        <p:xfrm>
          <a:off x="84346" y="1417340"/>
          <a:ext cx="9041762" cy="405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41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1020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ходе проверок рассматриваются</a:t>
                      </a:r>
                      <a:r>
                        <a:rPr lang="ru-RU" sz="1800" b="1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вопросы соблюдения трудовых прав работников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Было выявлено 705 нарушений, 16 работников привлечены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дисциплинарной ответственности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Основные нарушения, выявленные в ходе проверок: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установление стимулирующих выплат работникам без  учета показателей  и критериев эффективности работы;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 трудовые  договоры не включаются  выплаты компенсационного характера, в том числе выплаты за дополнительную работу, связанную с классным руководством, проверкой письменных работ, заведованием кабинетами, руководством предметными, цикловыми и методическими комиссиями и другими видами дополнительной работы;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работникам не в полном объёме предоставляется дополнительный оплачиваемый отпуск за ненормированный рабочий день.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0" y="72481"/>
            <a:ext cx="1403648" cy="768795"/>
            <a:chOff x="143554" y="-114709"/>
            <a:chExt cx="3664921" cy="2016658"/>
          </a:xfrm>
        </p:grpSpPr>
        <p:pic>
          <p:nvPicPr>
            <p:cNvPr id="6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7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Рисунок 6" descr="Samarskaya_oblast_gerb_h8nqy4tcmxozhyoh4wh5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9785" y="-114709"/>
              <a:ext cx="2748690" cy="1863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7486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655169" y="348271"/>
            <a:ext cx="6373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 резерва педагогических работников (в том числе из числа обучающихся и студентов учебных заведений с педагогическими специальностями)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07504" y="77"/>
            <a:ext cx="1547664" cy="768795"/>
            <a:chOff x="143554" y="-114709"/>
            <a:chExt cx="3664921" cy="2016658"/>
          </a:xfrm>
        </p:grpSpPr>
        <p:pic>
          <p:nvPicPr>
            <p:cNvPr id="7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2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Рисунок 7" descr="Samarskaya_oblast_gerb_h8nqy4tcmxozhyoh4wh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9785" y="-114709"/>
              <a:ext cx="2748690" cy="1863954"/>
            </a:xfrm>
            <a:prstGeom prst="rect">
              <a:avLst/>
            </a:prstGeom>
          </p:spPr>
        </p:pic>
      </p:grp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11560" y="1057300"/>
            <a:ext cx="770485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в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узов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Самарской области, осуществляют подготовку педагогических</a:t>
            </a:r>
            <a:r>
              <a:rPr kumimoji="0" lang="ru-RU" altLang="ru-RU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кадров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высшим образованием  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2065412"/>
            <a:ext cx="3040038" cy="89167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студентов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876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студентов: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8766 человек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человек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79712" y="4585692"/>
            <a:ext cx="1368152" cy="6480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/>
              <a:t>60%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3208603"/>
            <a:ext cx="2993150" cy="10214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/>
              <a:t>Обучаются </a:t>
            </a:r>
          </a:p>
          <a:p>
            <a:pPr lvl="0" algn="ctr"/>
            <a:r>
              <a:rPr lang="ru-RU" sz="1600" b="1" dirty="0"/>
              <a:t>по программам магистратуры - </a:t>
            </a:r>
          </a:p>
          <a:p>
            <a:pPr lvl="0" algn="ctr"/>
            <a:r>
              <a:rPr lang="ru-RU" sz="1600" b="1" dirty="0"/>
              <a:t>808 человек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074795" y="4225652"/>
            <a:ext cx="673756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идут работать по специальности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27194" y="3226300"/>
            <a:ext cx="2993150" cy="10214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/>
              <a:t>Обучаются </a:t>
            </a:r>
          </a:p>
          <a:p>
            <a:pPr lvl="0" algn="ctr"/>
            <a:r>
              <a:rPr lang="ru-RU" sz="1600" b="1" dirty="0"/>
              <a:t>по программам бакалавриата - </a:t>
            </a:r>
          </a:p>
          <a:p>
            <a:pPr lvl="0" algn="ctr"/>
            <a:r>
              <a:rPr lang="ru-RU" sz="1600" b="1" dirty="0"/>
              <a:t>7958 человек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528515" y="4585692"/>
            <a:ext cx="1368152" cy="6480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/>
              <a:t>80%</a:t>
            </a:r>
          </a:p>
        </p:txBody>
      </p:sp>
      <p:cxnSp>
        <p:nvCxnSpPr>
          <p:cNvPr id="20" name="Прямая со стрелкой 19"/>
          <p:cNvCxnSpPr>
            <a:endCxn id="13" idx="0"/>
          </p:cNvCxnSpPr>
          <p:nvPr/>
        </p:nvCxnSpPr>
        <p:spPr>
          <a:xfrm>
            <a:off x="2663788" y="4247748"/>
            <a:ext cx="0" cy="33794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300192" y="4244868"/>
            <a:ext cx="0" cy="33794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924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605" y="841276"/>
            <a:ext cx="889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Целевое обучение выпускников образовательных организаций Самарской области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в ВУЗах региона за счет средств областного бюджета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07737068"/>
              </p:ext>
            </p:extLst>
          </p:nvPr>
        </p:nvGraphicFramePr>
        <p:xfrm>
          <a:off x="4484325" y="1827013"/>
          <a:ext cx="4750340" cy="3356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4676" y="1561356"/>
            <a:ext cx="47095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ОБРАЗОВАТЕЛЬНАЯ ОРГАНИЗАЦИЯ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обязательство отработать 3 года в образовательной организации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проведение практики на базе образовательной организации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возможность подготовки специалиста под запросы образовательной организации - работодателя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4676" y="3965306"/>
            <a:ext cx="49968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ОБУЧАЮЩИЙСЯ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гарантированное трудоустройство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обучение по выбранной специальности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получение практического опыта в период обучения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02177" y="47225"/>
            <a:ext cx="7912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 подготовке и привлечению необходимых кадров для работы в образовательных организациях Самарской области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повышению статуса учителя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0" y="72481"/>
            <a:ext cx="1403648" cy="768795"/>
            <a:chOff x="143554" y="-114709"/>
            <a:chExt cx="3664921" cy="2016658"/>
          </a:xfrm>
        </p:grpSpPr>
        <p:pic>
          <p:nvPicPr>
            <p:cNvPr id="12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7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Рисунок 12" descr="Samarskaya_oblast_gerb_h8nqy4tcmxozhyoh4wh5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9785" y="-114709"/>
              <a:ext cx="2748690" cy="1863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82058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17831</TotalTime>
  <Words>2151</Words>
  <Application>Microsoft Macintosh PowerPoint</Application>
  <PresentationFormat>Экран (16:10)</PresentationFormat>
  <Paragraphs>270</Paragraphs>
  <Slides>22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arimoregular</vt:lpstr>
      <vt:lpstr>Bookman Old Style</vt:lpstr>
      <vt:lpstr>Calibri</vt:lpstr>
      <vt:lpstr>Candara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Льготы при прохождении педагогическими работниками аттестации</vt:lpstr>
      <vt:lpstr>Награды педагогических работников Самарской области </vt:lpstr>
      <vt:lpstr>Презентация PowerPoint</vt:lpstr>
      <vt:lpstr>Проект годичной практической подготовки  с трудоустройством  в образовательные организации  обучающихся выпускных курсов СГСПУ</vt:lpstr>
      <vt:lpstr>Педагогической династии, признанной победителем конкурса, производится единовременная денежная  выплата  в размере 500 000 рублей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Чигринева</dc:creator>
  <cp:lastModifiedBy>Виктор Акопьян</cp:lastModifiedBy>
  <cp:revision>191</cp:revision>
  <cp:lastPrinted>2022-04-19T11:22:20Z</cp:lastPrinted>
  <dcterms:created xsi:type="dcterms:W3CDTF">2018-11-27T11:18:25Z</dcterms:created>
  <dcterms:modified xsi:type="dcterms:W3CDTF">2022-04-19T18:38:09Z</dcterms:modified>
</cp:coreProperties>
</file>