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application/x-fontdata" Extension="fntdata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9"/>
  </p:notesMasterIdLst>
  <p:sldIdLst>
    <p:sldId id="256" r:id="rId2"/>
    <p:sldId id="295" r:id="rId3"/>
    <p:sldId id="296" r:id="rId4"/>
    <p:sldId id="289" r:id="rId5"/>
    <p:sldId id="290" r:id="rId6"/>
    <p:sldId id="260" r:id="rId7"/>
    <p:sldId id="297" r:id="rId8"/>
    <p:sldId id="303" r:id="rId9"/>
    <p:sldId id="302" r:id="rId10"/>
    <p:sldId id="301" r:id="rId11"/>
    <p:sldId id="300" r:id="rId12"/>
    <p:sldId id="299" r:id="rId13"/>
    <p:sldId id="298" r:id="rId14"/>
    <p:sldId id="304" r:id="rId15"/>
    <p:sldId id="259" r:id="rId16"/>
    <p:sldId id="305" r:id="rId17"/>
    <p:sldId id="306" r:id="rId18"/>
    <p:sldId id="314" r:id="rId19"/>
    <p:sldId id="26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288" r:id="rId28"/>
  </p:sldIdLst>
  <p:sldSz cx="12192000" cy="6858000"/>
  <p:notesSz cx="12192000" cy="6858000"/>
  <p:embeddedFontLst>
    <p:embeddedFont>
      <p:font typeface="Verdana" panose="020B060403050404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39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637636-057A-4570-921B-EC05A081DBB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224D6D-91D5-4099-B3EA-5F09BD3954EE}">
      <dgm:prSet phldrT="[Текст]"/>
      <dgm:spPr/>
      <dgm:t>
        <a:bodyPr/>
        <a:lstStyle/>
        <a:p>
          <a:r>
            <a:rPr lang="ru-RU" dirty="0" smtClean="0"/>
            <a:t>52</a:t>
          </a:r>
          <a:endParaRPr lang="ru-RU" dirty="0"/>
        </a:p>
      </dgm:t>
    </dgm:pt>
    <dgm:pt modelId="{751E5CBC-FC14-45E5-B562-311F35884187}" type="parTrans" cxnId="{849C5CCE-281B-4FD9-8078-0257A507838A}">
      <dgm:prSet/>
      <dgm:spPr/>
      <dgm:t>
        <a:bodyPr/>
        <a:lstStyle/>
        <a:p>
          <a:endParaRPr lang="ru-RU"/>
        </a:p>
      </dgm:t>
    </dgm:pt>
    <dgm:pt modelId="{F411B347-3FAF-401B-82FE-6BD90036DDDA}" type="sibTrans" cxnId="{849C5CCE-281B-4FD9-8078-0257A507838A}">
      <dgm:prSet/>
      <dgm:spPr/>
      <dgm:t>
        <a:bodyPr/>
        <a:lstStyle/>
        <a:p>
          <a:endParaRPr lang="ru-RU"/>
        </a:p>
      </dgm:t>
    </dgm:pt>
    <dgm:pt modelId="{7BE4F3C4-018C-4008-9219-709C340C706B}">
      <dgm:prSet phldrT="[Текст]" custT="1"/>
      <dgm:spPr/>
      <dgm:t>
        <a:bodyPr/>
        <a:lstStyle/>
        <a:p>
          <a:pPr algn="ctr"/>
          <a:r>
            <a:rPr lang="ru-RU" sz="2000" b="1" dirty="0" smtClean="0"/>
            <a:t> 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правовых инспектора труда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59D709-A891-4E87-B9D3-1DC01C974A05}" type="parTrans" cxnId="{0156E51D-4FF1-4549-8848-BA22BC5C3C9B}">
      <dgm:prSet/>
      <dgm:spPr/>
      <dgm:t>
        <a:bodyPr/>
        <a:lstStyle/>
        <a:p>
          <a:endParaRPr lang="ru-RU"/>
        </a:p>
      </dgm:t>
    </dgm:pt>
    <dgm:pt modelId="{EB7F22B6-069C-4A30-8009-5A2C21A7203F}" type="sibTrans" cxnId="{0156E51D-4FF1-4549-8848-BA22BC5C3C9B}">
      <dgm:prSet/>
      <dgm:spPr/>
      <dgm:t>
        <a:bodyPr/>
        <a:lstStyle/>
        <a:p>
          <a:endParaRPr lang="ru-RU"/>
        </a:p>
      </dgm:t>
    </dgm:pt>
    <dgm:pt modelId="{2CE55E2A-FC4C-4830-90EE-812836168F6A}">
      <dgm:prSet phldrT="[Текст]"/>
      <dgm:spPr/>
      <dgm:t>
        <a:bodyPr/>
        <a:lstStyle/>
        <a:p>
          <a:r>
            <a:rPr lang="ru-RU" dirty="0" smtClean="0"/>
            <a:t>225</a:t>
          </a:r>
          <a:endParaRPr lang="ru-RU" dirty="0"/>
        </a:p>
      </dgm:t>
    </dgm:pt>
    <dgm:pt modelId="{C0D879FC-3A75-440A-8619-02FE09CAD884}" type="parTrans" cxnId="{D338660D-3B09-4F77-A52A-453F4BC0D98F}">
      <dgm:prSet/>
      <dgm:spPr/>
      <dgm:t>
        <a:bodyPr/>
        <a:lstStyle/>
        <a:p>
          <a:endParaRPr lang="ru-RU"/>
        </a:p>
      </dgm:t>
    </dgm:pt>
    <dgm:pt modelId="{7AE4D4AF-E3EE-4D69-85BA-97EC8BA5F50A}" type="sibTrans" cxnId="{D338660D-3B09-4F77-A52A-453F4BC0D98F}">
      <dgm:prSet/>
      <dgm:spPr/>
      <dgm:t>
        <a:bodyPr/>
        <a:lstStyle/>
        <a:p>
          <a:endParaRPr lang="ru-RU"/>
        </a:p>
      </dgm:t>
    </dgm:pt>
    <dgm:pt modelId="{EFB8290A-7353-4070-8E3C-11ADDE3439F2}">
      <dgm:prSet custT="1"/>
      <dgm:spPr/>
      <dgm:t>
        <a:bodyPr/>
        <a:lstStyle/>
        <a:p>
          <a:pPr algn="ctr"/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проверок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18AFD8-BDBC-4170-B9EA-DFDE5B93639D}" type="parTrans" cxnId="{6FDFBB21-FA29-4146-A4A5-6087F27F041F}">
      <dgm:prSet/>
      <dgm:spPr/>
      <dgm:t>
        <a:bodyPr/>
        <a:lstStyle/>
        <a:p>
          <a:endParaRPr lang="ru-RU"/>
        </a:p>
      </dgm:t>
    </dgm:pt>
    <dgm:pt modelId="{A2283370-3BD1-4935-ACE4-B887E7B7E8D7}" type="sibTrans" cxnId="{6FDFBB21-FA29-4146-A4A5-6087F27F041F}">
      <dgm:prSet/>
      <dgm:spPr/>
      <dgm:t>
        <a:bodyPr/>
        <a:lstStyle/>
        <a:p>
          <a:endParaRPr lang="ru-RU"/>
        </a:p>
      </dgm:t>
    </dgm:pt>
    <dgm:pt modelId="{A1159ECC-9B62-47CC-8317-EA5BCCB80D8E}">
      <dgm:prSet phldrT="[Текст]"/>
      <dgm:spPr/>
      <dgm:t>
        <a:bodyPr/>
        <a:lstStyle/>
        <a:p>
          <a:r>
            <a:rPr lang="ru-RU" dirty="0" smtClean="0"/>
            <a:t>106</a:t>
          </a:r>
          <a:endParaRPr lang="ru-RU" dirty="0"/>
        </a:p>
      </dgm:t>
    </dgm:pt>
    <dgm:pt modelId="{299142EC-D7F6-4169-B017-417C71CB5B78}" type="parTrans" cxnId="{D0E3A1C3-E028-44CC-BE1E-1B05A315AADE}">
      <dgm:prSet/>
      <dgm:spPr/>
      <dgm:t>
        <a:bodyPr/>
        <a:lstStyle/>
        <a:p>
          <a:endParaRPr lang="ru-RU"/>
        </a:p>
      </dgm:t>
    </dgm:pt>
    <dgm:pt modelId="{B7BAFB76-DE09-49A6-857D-8217F7F4717B}" type="sibTrans" cxnId="{D0E3A1C3-E028-44CC-BE1E-1B05A315AADE}">
      <dgm:prSet/>
      <dgm:spPr/>
      <dgm:t>
        <a:bodyPr/>
        <a:lstStyle/>
        <a:p>
          <a:endParaRPr lang="ru-RU"/>
        </a:p>
      </dgm:t>
    </dgm:pt>
    <dgm:pt modelId="{2BB615B2-4949-47C5-941D-9D59E709CE80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проведено совместно с органами, осуществляющими управление в сфере образования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1934F2-1DD7-40B6-867D-4BE9BDD67C57}" type="parTrans" cxnId="{999F7FCB-C92B-495F-B628-151C83D25830}">
      <dgm:prSet/>
      <dgm:spPr/>
      <dgm:t>
        <a:bodyPr/>
        <a:lstStyle/>
        <a:p>
          <a:endParaRPr lang="ru-RU"/>
        </a:p>
      </dgm:t>
    </dgm:pt>
    <dgm:pt modelId="{A12BCDC9-CEBB-41ED-A31D-EC0CE8B97D56}" type="sibTrans" cxnId="{999F7FCB-C92B-495F-B628-151C83D25830}">
      <dgm:prSet/>
      <dgm:spPr/>
      <dgm:t>
        <a:bodyPr/>
        <a:lstStyle/>
        <a:p>
          <a:endParaRPr lang="ru-RU"/>
        </a:p>
      </dgm:t>
    </dgm:pt>
    <dgm:pt modelId="{8FC588A0-819D-49E8-BF30-E15868F49359}">
      <dgm:prSet/>
      <dgm:spPr/>
      <dgm:t>
        <a:bodyPr/>
        <a:lstStyle/>
        <a:p>
          <a:r>
            <a:rPr lang="ru-RU" dirty="0" smtClean="0"/>
            <a:t>51</a:t>
          </a:r>
          <a:endParaRPr lang="ru-RU" dirty="0"/>
        </a:p>
      </dgm:t>
    </dgm:pt>
    <dgm:pt modelId="{0032231A-0C1A-411A-A927-227DE688A7E7}" type="parTrans" cxnId="{493A0545-2389-4157-AEA3-4CC560C4AC56}">
      <dgm:prSet/>
      <dgm:spPr/>
      <dgm:t>
        <a:bodyPr/>
        <a:lstStyle/>
        <a:p>
          <a:endParaRPr lang="ru-RU"/>
        </a:p>
      </dgm:t>
    </dgm:pt>
    <dgm:pt modelId="{0A6D1CAD-6465-412D-99FB-ACAB0E720EDA}" type="sibTrans" cxnId="{493A0545-2389-4157-AEA3-4CC560C4AC56}">
      <dgm:prSet/>
      <dgm:spPr/>
      <dgm:t>
        <a:bodyPr/>
        <a:lstStyle/>
        <a:p>
          <a:endParaRPr lang="ru-RU"/>
        </a:p>
      </dgm:t>
    </dgm:pt>
    <dgm:pt modelId="{EDE92B1A-FCBF-47DE-B286-17364C45ABE8}">
      <dgm:prSet custT="1"/>
      <dgm:spPr/>
      <dgm:t>
        <a:bodyPr/>
        <a:lstStyle/>
        <a:p>
          <a:pPr algn="ctr"/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внештатный правовой инспектор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53B9F5-6D5C-4EAF-A4F0-C56765ACEFBD}" type="sibTrans" cxnId="{3AAB9E2B-5AC1-4B13-AC60-728A35B08640}">
      <dgm:prSet/>
      <dgm:spPr/>
      <dgm:t>
        <a:bodyPr/>
        <a:lstStyle/>
        <a:p>
          <a:endParaRPr lang="ru-RU"/>
        </a:p>
      </dgm:t>
    </dgm:pt>
    <dgm:pt modelId="{5736FC2C-EF39-416D-9776-86FD492523A7}" type="parTrans" cxnId="{3AAB9E2B-5AC1-4B13-AC60-728A35B08640}">
      <dgm:prSet/>
      <dgm:spPr/>
      <dgm:t>
        <a:bodyPr/>
        <a:lstStyle/>
        <a:p>
          <a:endParaRPr lang="ru-RU"/>
        </a:p>
      </dgm:t>
    </dgm:pt>
    <dgm:pt modelId="{4F53F063-4A83-4788-AC27-3B0CF193F194}" type="pres">
      <dgm:prSet presAssocID="{3B637636-057A-4570-921B-EC05A081DB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E39066-2E27-4C4B-B7AA-4C871F3A8FE3}" type="pres">
      <dgm:prSet presAssocID="{E5224D6D-91D5-4099-B3EA-5F09BD3954EE}" presName="composite" presStyleCnt="0"/>
      <dgm:spPr/>
    </dgm:pt>
    <dgm:pt modelId="{E12D87F8-8158-4F4E-973D-1481875286A4}" type="pres">
      <dgm:prSet presAssocID="{E5224D6D-91D5-4099-B3EA-5F09BD3954E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05A01-1786-49A2-920B-6D5BAE5DC811}" type="pres">
      <dgm:prSet presAssocID="{E5224D6D-91D5-4099-B3EA-5F09BD3954EE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FE6797-48E1-40D3-9F59-809EFCBAB2D4}" type="pres">
      <dgm:prSet presAssocID="{F411B347-3FAF-401B-82FE-6BD90036DDDA}" presName="space" presStyleCnt="0"/>
      <dgm:spPr/>
    </dgm:pt>
    <dgm:pt modelId="{7FD6D08A-28A1-4005-9BA4-24417A79A2D1}" type="pres">
      <dgm:prSet presAssocID="{8FC588A0-819D-49E8-BF30-E15868F49359}" presName="composite" presStyleCnt="0"/>
      <dgm:spPr/>
    </dgm:pt>
    <dgm:pt modelId="{83EDFAC1-3A89-470B-8716-24581C2007B5}" type="pres">
      <dgm:prSet presAssocID="{8FC588A0-819D-49E8-BF30-E15868F4935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ADDD0-0435-4A42-8B3E-4E5F9171142A}" type="pres">
      <dgm:prSet presAssocID="{8FC588A0-819D-49E8-BF30-E15868F49359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7E8B4-3207-4B9A-BF07-D611B6DB21C2}" type="pres">
      <dgm:prSet presAssocID="{0A6D1CAD-6465-412D-99FB-ACAB0E720EDA}" presName="space" presStyleCnt="0"/>
      <dgm:spPr/>
    </dgm:pt>
    <dgm:pt modelId="{09133ECA-98A7-48A0-A300-F885A924E7F3}" type="pres">
      <dgm:prSet presAssocID="{2CE55E2A-FC4C-4830-90EE-812836168F6A}" presName="composite" presStyleCnt="0"/>
      <dgm:spPr/>
    </dgm:pt>
    <dgm:pt modelId="{9B24F442-98D5-4470-B12F-59AAB203DCD0}" type="pres">
      <dgm:prSet presAssocID="{2CE55E2A-FC4C-4830-90EE-812836168F6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494F2-2A26-470F-9229-56D1B9813FBD}" type="pres">
      <dgm:prSet presAssocID="{2CE55E2A-FC4C-4830-90EE-812836168F6A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5079E-A96B-4F71-97A6-8B6750FA116D}" type="pres">
      <dgm:prSet presAssocID="{7AE4D4AF-E3EE-4D69-85BA-97EC8BA5F50A}" presName="space" presStyleCnt="0"/>
      <dgm:spPr/>
    </dgm:pt>
    <dgm:pt modelId="{F2CE7544-614B-43C4-AB86-01CB2E870EBE}" type="pres">
      <dgm:prSet presAssocID="{A1159ECC-9B62-47CC-8317-EA5BCCB80D8E}" presName="composite" presStyleCnt="0"/>
      <dgm:spPr/>
    </dgm:pt>
    <dgm:pt modelId="{15E2EF4C-186B-46F3-8467-AE26920B9E07}" type="pres">
      <dgm:prSet presAssocID="{A1159ECC-9B62-47CC-8317-EA5BCCB80D8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575A5-4C48-4D37-B01E-D07D3C1D126B}" type="pres">
      <dgm:prSet presAssocID="{A1159ECC-9B62-47CC-8317-EA5BCCB80D8E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9F7FCB-C92B-495F-B628-151C83D25830}" srcId="{A1159ECC-9B62-47CC-8317-EA5BCCB80D8E}" destId="{2BB615B2-4949-47C5-941D-9D59E709CE80}" srcOrd="0" destOrd="0" parTransId="{331934F2-1DD7-40B6-867D-4BE9BDD67C57}" sibTransId="{A12BCDC9-CEBB-41ED-A31D-EC0CE8B97D56}"/>
    <dgm:cxn modelId="{6FDFBB21-FA29-4146-A4A5-6087F27F041F}" srcId="{2CE55E2A-FC4C-4830-90EE-812836168F6A}" destId="{EFB8290A-7353-4070-8E3C-11ADDE3439F2}" srcOrd="0" destOrd="0" parTransId="{9518AFD8-BDBC-4170-B9EA-DFDE5B93639D}" sibTransId="{A2283370-3BD1-4935-ACE4-B887E7B7E8D7}"/>
    <dgm:cxn modelId="{493A0545-2389-4157-AEA3-4CC560C4AC56}" srcId="{3B637636-057A-4570-921B-EC05A081DBBA}" destId="{8FC588A0-819D-49E8-BF30-E15868F49359}" srcOrd="1" destOrd="0" parTransId="{0032231A-0C1A-411A-A927-227DE688A7E7}" sibTransId="{0A6D1CAD-6465-412D-99FB-ACAB0E720EDA}"/>
    <dgm:cxn modelId="{00A9A55E-84CB-4B8F-BF16-771D0CE0BF92}" type="presOf" srcId="{2CE55E2A-FC4C-4830-90EE-812836168F6A}" destId="{9B24F442-98D5-4470-B12F-59AAB203DCD0}" srcOrd="0" destOrd="0" presId="urn:microsoft.com/office/officeart/2005/8/layout/hList1"/>
    <dgm:cxn modelId="{6212EFAB-7F7F-41B1-879B-715BB1ABF04B}" type="presOf" srcId="{E5224D6D-91D5-4099-B3EA-5F09BD3954EE}" destId="{E12D87F8-8158-4F4E-973D-1481875286A4}" srcOrd="0" destOrd="0" presId="urn:microsoft.com/office/officeart/2005/8/layout/hList1"/>
    <dgm:cxn modelId="{0CAE48A4-08C6-4312-9DF5-3DEDF40645A5}" type="presOf" srcId="{3B637636-057A-4570-921B-EC05A081DBBA}" destId="{4F53F063-4A83-4788-AC27-3B0CF193F194}" srcOrd="0" destOrd="0" presId="urn:microsoft.com/office/officeart/2005/8/layout/hList1"/>
    <dgm:cxn modelId="{D0E3A1C3-E028-44CC-BE1E-1B05A315AADE}" srcId="{3B637636-057A-4570-921B-EC05A081DBBA}" destId="{A1159ECC-9B62-47CC-8317-EA5BCCB80D8E}" srcOrd="3" destOrd="0" parTransId="{299142EC-D7F6-4169-B017-417C71CB5B78}" sibTransId="{B7BAFB76-DE09-49A6-857D-8217F7F4717B}"/>
    <dgm:cxn modelId="{849C5CCE-281B-4FD9-8078-0257A507838A}" srcId="{3B637636-057A-4570-921B-EC05A081DBBA}" destId="{E5224D6D-91D5-4099-B3EA-5F09BD3954EE}" srcOrd="0" destOrd="0" parTransId="{751E5CBC-FC14-45E5-B562-311F35884187}" sibTransId="{F411B347-3FAF-401B-82FE-6BD90036DDDA}"/>
    <dgm:cxn modelId="{D338660D-3B09-4F77-A52A-453F4BC0D98F}" srcId="{3B637636-057A-4570-921B-EC05A081DBBA}" destId="{2CE55E2A-FC4C-4830-90EE-812836168F6A}" srcOrd="2" destOrd="0" parTransId="{C0D879FC-3A75-440A-8619-02FE09CAD884}" sibTransId="{7AE4D4AF-E3EE-4D69-85BA-97EC8BA5F50A}"/>
    <dgm:cxn modelId="{A24FC495-7B7B-44AB-A351-2ADC82D9D3B1}" type="presOf" srcId="{2BB615B2-4949-47C5-941D-9D59E709CE80}" destId="{541575A5-4C48-4D37-B01E-D07D3C1D126B}" srcOrd="0" destOrd="0" presId="urn:microsoft.com/office/officeart/2005/8/layout/hList1"/>
    <dgm:cxn modelId="{00F54C3D-3B33-4864-86D9-6274336BA8A6}" type="presOf" srcId="{7BE4F3C4-018C-4008-9219-709C340C706B}" destId="{6BD05A01-1786-49A2-920B-6D5BAE5DC811}" srcOrd="0" destOrd="0" presId="urn:microsoft.com/office/officeart/2005/8/layout/hList1"/>
    <dgm:cxn modelId="{3AAB9E2B-5AC1-4B13-AC60-728A35B08640}" srcId="{8FC588A0-819D-49E8-BF30-E15868F49359}" destId="{EDE92B1A-FCBF-47DE-B286-17364C45ABE8}" srcOrd="0" destOrd="0" parTransId="{5736FC2C-EF39-416D-9776-86FD492523A7}" sibTransId="{CD53B9F5-6D5C-4EAF-A4F0-C56765ACEFBD}"/>
    <dgm:cxn modelId="{10E15D07-9B0E-4A57-AB4D-54A614632E28}" type="presOf" srcId="{8FC588A0-819D-49E8-BF30-E15868F49359}" destId="{83EDFAC1-3A89-470B-8716-24581C2007B5}" srcOrd="0" destOrd="0" presId="urn:microsoft.com/office/officeart/2005/8/layout/hList1"/>
    <dgm:cxn modelId="{6D77B035-4C75-4D9A-9EAA-9763B99BA426}" type="presOf" srcId="{A1159ECC-9B62-47CC-8317-EA5BCCB80D8E}" destId="{15E2EF4C-186B-46F3-8467-AE26920B9E07}" srcOrd="0" destOrd="0" presId="urn:microsoft.com/office/officeart/2005/8/layout/hList1"/>
    <dgm:cxn modelId="{0156E51D-4FF1-4549-8848-BA22BC5C3C9B}" srcId="{E5224D6D-91D5-4099-B3EA-5F09BD3954EE}" destId="{7BE4F3C4-018C-4008-9219-709C340C706B}" srcOrd="0" destOrd="0" parTransId="{1E59D709-A891-4E87-B9D3-1DC01C974A05}" sibTransId="{EB7F22B6-069C-4A30-8009-5A2C21A7203F}"/>
    <dgm:cxn modelId="{ABFDE2A1-F6A1-40ED-B3E8-C20FE40C1C97}" type="presOf" srcId="{EDE92B1A-FCBF-47DE-B286-17364C45ABE8}" destId="{12AADDD0-0435-4A42-8B3E-4E5F9171142A}" srcOrd="0" destOrd="0" presId="urn:microsoft.com/office/officeart/2005/8/layout/hList1"/>
    <dgm:cxn modelId="{3638B0AC-DD82-420C-9623-B6E30198D488}" type="presOf" srcId="{EFB8290A-7353-4070-8E3C-11ADDE3439F2}" destId="{22D494F2-2A26-470F-9229-56D1B9813FBD}" srcOrd="0" destOrd="0" presId="urn:microsoft.com/office/officeart/2005/8/layout/hList1"/>
    <dgm:cxn modelId="{15492380-6129-4A03-9604-18FFAED1CCCB}" type="presParOf" srcId="{4F53F063-4A83-4788-AC27-3B0CF193F194}" destId="{2FE39066-2E27-4C4B-B7AA-4C871F3A8FE3}" srcOrd="0" destOrd="0" presId="urn:microsoft.com/office/officeart/2005/8/layout/hList1"/>
    <dgm:cxn modelId="{4D41F8D1-82A8-483E-B1F5-C63D85F818AB}" type="presParOf" srcId="{2FE39066-2E27-4C4B-B7AA-4C871F3A8FE3}" destId="{E12D87F8-8158-4F4E-973D-1481875286A4}" srcOrd="0" destOrd="0" presId="urn:microsoft.com/office/officeart/2005/8/layout/hList1"/>
    <dgm:cxn modelId="{56A79D64-97E8-4042-A675-9504027C10BC}" type="presParOf" srcId="{2FE39066-2E27-4C4B-B7AA-4C871F3A8FE3}" destId="{6BD05A01-1786-49A2-920B-6D5BAE5DC811}" srcOrd="1" destOrd="0" presId="urn:microsoft.com/office/officeart/2005/8/layout/hList1"/>
    <dgm:cxn modelId="{875AE3D2-13DE-435D-BDB3-8BE04C69DE6D}" type="presParOf" srcId="{4F53F063-4A83-4788-AC27-3B0CF193F194}" destId="{D3FE6797-48E1-40D3-9F59-809EFCBAB2D4}" srcOrd="1" destOrd="0" presId="urn:microsoft.com/office/officeart/2005/8/layout/hList1"/>
    <dgm:cxn modelId="{3D6EC8B5-B74E-4041-9A99-14F9A8D99321}" type="presParOf" srcId="{4F53F063-4A83-4788-AC27-3B0CF193F194}" destId="{7FD6D08A-28A1-4005-9BA4-24417A79A2D1}" srcOrd="2" destOrd="0" presId="urn:microsoft.com/office/officeart/2005/8/layout/hList1"/>
    <dgm:cxn modelId="{B7FFF10D-06E7-46A6-8467-E652BFF0EA5B}" type="presParOf" srcId="{7FD6D08A-28A1-4005-9BA4-24417A79A2D1}" destId="{83EDFAC1-3A89-470B-8716-24581C2007B5}" srcOrd="0" destOrd="0" presId="urn:microsoft.com/office/officeart/2005/8/layout/hList1"/>
    <dgm:cxn modelId="{102EC065-ABF0-4515-91AB-CC479171CE24}" type="presParOf" srcId="{7FD6D08A-28A1-4005-9BA4-24417A79A2D1}" destId="{12AADDD0-0435-4A42-8B3E-4E5F9171142A}" srcOrd="1" destOrd="0" presId="urn:microsoft.com/office/officeart/2005/8/layout/hList1"/>
    <dgm:cxn modelId="{65D35ECD-2FD1-4AF6-885A-A731A4E72973}" type="presParOf" srcId="{4F53F063-4A83-4788-AC27-3B0CF193F194}" destId="{6E27E8B4-3207-4B9A-BF07-D611B6DB21C2}" srcOrd="3" destOrd="0" presId="urn:microsoft.com/office/officeart/2005/8/layout/hList1"/>
    <dgm:cxn modelId="{24C6A0EA-82AD-4B75-9DDF-4DFF195B76AF}" type="presParOf" srcId="{4F53F063-4A83-4788-AC27-3B0CF193F194}" destId="{09133ECA-98A7-48A0-A300-F885A924E7F3}" srcOrd="4" destOrd="0" presId="urn:microsoft.com/office/officeart/2005/8/layout/hList1"/>
    <dgm:cxn modelId="{01A68A6A-2992-41D9-B1F7-B26422FFF574}" type="presParOf" srcId="{09133ECA-98A7-48A0-A300-F885A924E7F3}" destId="{9B24F442-98D5-4470-B12F-59AAB203DCD0}" srcOrd="0" destOrd="0" presId="urn:microsoft.com/office/officeart/2005/8/layout/hList1"/>
    <dgm:cxn modelId="{BF945E4C-70CE-4906-9B90-11C1DD32DDC7}" type="presParOf" srcId="{09133ECA-98A7-48A0-A300-F885A924E7F3}" destId="{22D494F2-2A26-470F-9229-56D1B9813FBD}" srcOrd="1" destOrd="0" presId="urn:microsoft.com/office/officeart/2005/8/layout/hList1"/>
    <dgm:cxn modelId="{2065E841-9059-49D9-93C3-09D367BCA60C}" type="presParOf" srcId="{4F53F063-4A83-4788-AC27-3B0CF193F194}" destId="{8D65079E-A96B-4F71-97A6-8B6750FA116D}" srcOrd="5" destOrd="0" presId="urn:microsoft.com/office/officeart/2005/8/layout/hList1"/>
    <dgm:cxn modelId="{9C18E7A6-F9D1-4691-81EF-50FC5C2984A1}" type="presParOf" srcId="{4F53F063-4A83-4788-AC27-3B0CF193F194}" destId="{F2CE7544-614B-43C4-AB86-01CB2E870EBE}" srcOrd="6" destOrd="0" presId="urn:microsoft.com/office/officeart/2005/8/layout/hList1"/>
    <dgm:cxn modelId="{FA8DE261-2CC5-4B81-858D-FE9EA4FE6FC9}" type="presParOf" srcId="{F2CE7544-614B-43C4-AB86-01CB2E870EBE}" destId="{15E2EF4C-186B-46F3-8467-AE26920B9E07}" srcOrd="0" destOrd="0" presId="urn:microsoft.com/office/officeart/2005/8/layout/hList1"/>
    <dgm:cxn modelId="{8827A5FB-9D25-42DC-BFAB-0170EBB92781}" type="presParOf" srcId="{F2CE7544-614B-43C4-AB86-01CB2E870EBE}" destId="{541575A5-4C48-4D37-B01E-D07D3C1D126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BEC94-CBA7-4C7B-9F8A-79DF8F867EB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DE62A-69B0-47B0-A4D0-A84352E9E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092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7713" indent="-287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093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1313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168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EC39C9-FDD7-49AE-A33C-AD83051930E1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55650"/>
            <a:ext cx="6616700" cy="3721100"/>
          </a:xfrm>
          <a:solidFill>
            <a:srgbClr val="FFFFFF"/>
          </a:solidFill>
          <a:ln/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421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7713" indent="-287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093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1313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168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CAB93-FCF3-488A-B793-F130BC3D84AB}" type="slidenum">
              <a:rPr kumimoji="0" lang="ru-RU" alt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altLang="ru-RU" sz="12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55650"/>
            <a:ext cx="6616700" cy="3721100"/>
          </a:xfrm>
          <a:solidFill>
            <a:srgbClr val="FFFFFF"/>
          </a:solidFill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520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7713" indent="-287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093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1313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168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995716-2CB9-4544-B1E4-AF2FD0455F9B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55650"/>
            <a:ext cx="6616700" cy="3721100"/>
          </a:xfrm>
          <a:solidFill>
            <a:srgbClr val="FFFFFF"/>
          </a:solidFill>
          <a:ln/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348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7713" indent="-287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093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1313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168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995716-2CB9-4544-B1E4-AF2FD0455F9B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55650"/>
            <a:ext cx="6616700" cy="3721100"/>
          </a:xfrm>
          <a:solidFill>
            <a:srgbClr val="FFFFFF"/>
          </a:solidFill>
          <a:ln/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259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7713" indent="-287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093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1313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168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995716-2CB9-4544-B1E4-AF2FD0455F9B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55650"/>
            <a:ext cx="6616700" cy="3721100"/>
          </a:xfrm>
          <a:solidFill>
            <a:srgbClr val="FFFFFF"/>
          </a:solidFill>
          <a:ln/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071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7713" indent="-287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093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1313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168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995716-2CB9-4544-B1E4-AF2FD0455F9B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55650"/>
            <a:ext cx="6616700" cy="3721100"/>
          </a:xfrm>
          <a:solidFill>
            <a:srgbClr val="FFFFFF"/>
          </a:solidFill>
          <a:ln/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28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7713" indent="-287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093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1313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168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995716-2CB9-4544-B1E4-AF2FD0455F9B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55650"/>
            <a:ext cx="6616700" cy="3721100"/>
          </a:xfrm>
          <a:solidFill>
            <a:srgbClr val="FFFFFF"/>
          </a:solidFill>
          <a:ln/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643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7713" indent="-287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093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1313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168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2AF4AA-E326-4CA1-B1A3-C2584B734A9F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55650"/>
            <a:ext cx="6616700" cy="3721100"/>
          </a:xfrm>
          <a:solidFill>
            <a:srgbClr val="FFFFFF"/>
          </a:solidFill>
          <a:ln/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543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7713" indent="-287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093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1313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168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995716-2CB9-4544-B1E4-AF2FD0455F9B}" type="slidenum">
              <a:rPr lang="ru-RU" altLang="ru-RU" smtClean="0"/>
              <a:pPr/>
              <a:t>24</a:t>
            </a:fld>
            <a:endParaRPr lang="ru-RU" altLang="ru-RU" smtClean="0"/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55650"/>
            <a:ext cx="6616700" cy="3721100"/>
          </a:xfrm>
          <a:solidFill>
            <a:srgbClr val="FFFFFF"/>
          </a:solidFill>
          <a:ln/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7713" indent="-287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093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1313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168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8A970D-C32D-4FA0-B0AC-969D2BF8E9B2}" type="slidenum">
              <a:rPr lang="ru-RU" altLang="ru-RU" smtClean="0"/>
              <a:pPr/>
              <a:t>25</a:t>
            </a:fld>
            <a:endParaRPr lang="ru-RU" altLang="ru-RU" smtClean="0"/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55650"/>
            <a:ext cx="6616700" cy="3721100"/>
          </a:xfrm>
          <a:solidFill>
            <a:srgbClr val="FFFFFF"/>
          </a:solidFill>
          <a:ln/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8940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7713" indent="-287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093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1313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168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78F325-8FC3-46D5-AAB4-232DC648FD94}" type="slidenum">
              <a:rPr lang="ru-RU" altLang="ru-RU" smtClean="0"/>
              <a:pPr/>
              <a:t>26</a:t>
            </a:fld>
            <a:endParaRPr lang="ru-RU" altLang="ru-RU" smtClean="0"/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55650"/>
            <a:ext cx="6616700" cy="3721100"/>
          </a:xfrm>
          <a:solidFill>
            <a:srgbClr val="FFFFFF"/>
          </a:solidFill>
          <a:ln/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033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7713" indent="-287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093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1313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168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FCAB93-FCF3-488A-B793-F130BC3D84AB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55650"/>
            <a:ext cx="6616700" cy="3721100"/>
          </a:xfrm>
          <a:solidFill>
            <a:srgbClr val="FFFFFF"/>
          </a:solidFill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242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7713" indent="-287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093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1313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168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CAB93-FCF3-488A-B793-F130BC3D84AB}" type="slidenum">
              <a:rPr kumimoji="0" lang="ru-RU" alt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2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55650"/>
            <a:ext cx="6616700" cy="3721100"/>
          </a:xfrm>
          <a:solidFill>
            <a:srgbClr val="FFFFFF"/>
          </a:solidFill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087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7713" indent="-287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093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1313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168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CAB93-FCF3-488A-B793-F130BC3D84AB}" type="slidenum">
              <a:rPr kumimoji="0" lang="ru-RU" alt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12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55650"/>
            <a:ext cx="6616700" cy="3721100"/>
          </a:xfrm>
          <a:solidFill>
            <a:srgbClr val="FFFFFF"/>
          </a:solidFill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970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7713" indent="-287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093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1313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168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CAB93-FCF3-488A-B793-F130BC3D84AB}" type="slidenum">
              <a:rPr kumimoji="0" lang="ru-RU" alt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12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55650"/>
            <a:ext cx="6616700" cy="3721100"/>
          </a:xfrm>
          <a:solidFill>
            <a:srgbClr val="FFFFFF"/>
          </a:solidFill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35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7713" indent="-287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093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1313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168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CAB93-FCF3-488A-B793-F130BC3D84AB}" type="slidenum">
              <a:rPr kumimoji="0" lang="ru-RU" alt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sz="12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55650"/>
            <a:ext cx="6616700" cy="3721100"/>
          </a:xfrm>
          <a:solidFill>
            <a:srgbClr val="FFFFFF"/>
          </a:solidFill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638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7713" indent="-287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093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1313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168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CAB93-FCF3-488A-B793-F130BC3D84AB}" type="slidenum">
              <a:rPr kumimoji="0" lang="ru-RU" alt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2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55650"/>
            <a:ext cx="6616700" cy="3721100"/>
          </a:xfrm>
          <a:solidFill>
            <a:srgbClr val="FFFFFF"/>
          </a:solidFill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393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7713" indent="-287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093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1313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168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CAB93-FCF3-488A-B793-F130BC3D84AB}" type="slidenum">
              <a:rPr kumimoji="0" lang="ru-RU" alt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2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55650"/>
            <a:ext cx="6616700" cy="3721100"/>
          </a:xfrm>
          <a:solidFill>
            <a:srgbClr val="FFFFFF"/>
          </a:solidFill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904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7713" indent="-287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093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1313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168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CAB93-FCF3-488A-B793-F130BC3D84AB}" type="slidenum">
              <a:rPr kumimoji="0" lang="ru-RU" alt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altLang="ru-RU" sz="12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55650"/>
            <a:ext cx="6616700" cy="3721100"/>
          </a:xfrm>
          <a:solidFill>
            <a:srgbClr val="FFFFFF"/>
          </a:solidFill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758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2" Target="../media/image2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2074" y="321640"/>
            <a:ext cx="11407851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810"/>
            <a:ext cx="12185903" cy="683818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144256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E3352-7A36-414B-8947-F2E647F374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516894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2320" y="265938"/>
            <a:ext cx="361886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1637" y="2070607"/>
            <a:ext cx="5582920" cy="3973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 ?><Relationships xmlns="http://schemas.openxmlformats.org/package/2006/relationships"><Relationship Id="rId8" Target="../media/image33.jpeg" Type="http://schemas.openxmlformats.org/officeDocument/2006/relationships/image"/><Relationship Id="rId3" Target="../media/image29.png" Type="http://schemas.openxmlformats.org/officeDocument/2006/relationships/image"/><Relationship Id="rId7" Target="../media/image32.jpeg" Type="http://schemas.openxmlformats.org/officeDocument/2006/relationships/image"/><Relationship Id="rId2" Target="../media/image28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31.jpeg" Type="http://schemas.openxmlformats.org/officeDocument/2006/relationships/image"/><Relationship Id="rId5" Target="../media/image17.png" Type="http://schemas.openxmlformats.org/officeDocument/2006/relationships/image"/><Relationship Id="rId4" Target="../media/image30.png" Type="http://schemas.openxmlformats.org/officeDocument/2006/relationships/image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<Relationships xmlns="http://schemas.openxmlformats.org/package/2006/relationships"><Relationship Id="rId8" Target="../media/image10.jpeg" Type="http://schemas.openxmlformats.org/officeDocument/2006/relationships/image"/><Relationship Id="rId3" Target="../media/image5.jpeg" Type="http://schemas.openxmlformats.org/officeDocument/2006/relationships/image"/><Relationship Id="rId7" Target="../media/image9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6.xml" Type="http://schemas.openxmlformats.org/officeDocument/2006/relationships/slideLayout"/><Relationship Id="rId6" Target="../media/image8.jpeg" Type="http://schemas.openxmlformats.org/officeDocument/2006/relationships/image"/><Relationship Id="rId5" Target="../media/image7.jpeg" Type="http://schemas.openxmlformats.org/officeDocument/2006/relationships/image"/><Relationship Id="rId4" Target="../media/image6.jpeg" Type="http://schemas.openxmlformats.org/officeDocument/2006/relationships/image"/><Relationship Id="rId9" Target="../media/image4.png" Type="http://schemas.openxmlformats.org/officeDocument/2006/relationships/image"/></Relationships>
</file>

<file path=ppt/slides/_rels/slide20.xml.rels><?xml version="1.0" encoding="UTF-8" standalone="yes" ?><Relationships xmlns="http://schemas.openxmlformats.org/package/2006/relationships"><Relationship Id="rId8" Target="../media/image41.jpeg" Type="http://schemas.openxmlformats.org/officeDocument/2006/relationships/image"/><Relationship Id="rId3" Target="../media/image36.jpeg" Type="http://schemas.openxmlformats.org/officeDocument/2006/relationships/image"/><Relationship Id="rId7" Target="../media/image40.jpe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6.xml" Type="http://schemas.openxmlformats.org/officeDocument/2006/relationships/slideLayout"/><Relationship Id="rId6" Target="../media/image39.jpeg" Type="http://schemas.openxmlformats.org/officeDocument/2006/relationships/image"/><Relationship Id="rId5" Target="../media/image38.jpeg" Type="http://schemas.openxmlformats.org/officeDocument/2006/relationships/image"/><Relationship Id="rId4" Target="../media/image37.jpeg" Type="http://schemas.openxmlformats.org/officeDocument/2006/relationships/image"/><Relationship Id="rId9" Target="../media/image4.pn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3" Target="../media/image42.jpeg" Type="http://schemas.openxmlformats.org/officeDocument/2006/relationships/image"/><Relationship Id="rId2" Target="../notesSlides/notesSlide14.xml" Type="http://schemas.openxmlformats.org/officeDocument/2006/relationships/notesSlide"/><Relationship Id="rId1" Target="../slideLayouts/slideLayout6.xml" Type="http://schemas.openxmlformats.org/officeDocument/2006/relationships/slideLayout"/><Relationship Id="rId4" Target="../media/image4.png" Type="http://schemas.openxmlformats.org/officeDocument/2006/relationships/image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 ?><Relationships xmlns="http://schemas.openxmlformats.org/package/2006/relationships"><Relationship Id="rId3" Target="../media/image52.jpeg" Type="http://schemas.openxmlformats.org/officeDocument/2006/relationships/image"/><Relationship Id="rId7" Target="../media/image4.png" Type="http://schemas.openxmlformats.org/officeDocument/2006/relationships/image"/><Relationship Id="rId2" Target="../notesSlides/notesSlide18.xml" Type="http://schemas.openxmlformats.org/officeDocument/2006/relationships/notesSlide"/><Relationship Id="rId1" Target="../slideLayouts/slideLayout6.xml" Type="http://schemas.openxmlformats.org/officeDocument/2006/relationships/slideLayout"/><Relationship Id="rId6" Target="../media/image55.jpeg" Type="http://schemas.openxmlformats.org/officeDocument/2006/relationships/image"/><Relationship Id="rId5" Target="../media/image54.jpeg" Type="http://schemas.openxmlformats.org/officeDocument/2006/relationships/image"/><Relationship Id="rId4" Target="../media/image53.jpeg" Type="http://schemas.openxmlformats.org/officeDocument/2006/relationships/image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6.jpeg"/><Relationship Id="rId7" Type="http://schemas.openxmlformats.org/officeDocument/2006/relationships/hyperlink" Target="https://vk.com/sovet_pedagogi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vk.com/samaraobr" TargetMode="External"/><Relationship Id="rId5" Type="http://schemas.openxmlformats.org/officeDocument/2006/relationships/hyperlink" Target="http://samaraobr.ru/" TargetMode="External"/><Relationship Id="rId4" Type="http://schemas.openxmlformats.org/officeDocument/2006/relationships/hyperlink" Target="mailto:samara.obkom@mail.ru" TargetMode="External"/></Relationships>
</file>

<file path=ppt/slides/_rels/slide27.xml.rels><?xml version="1.0" encoding="UTF-8" standalone="yes" ?><Relationships xmlns="http://schemas.openxmlformats.org/package/2006/relationships"><Relationship Id="rId3" Target="../media/image58.png" Type="http://schemas.openxmlformats.org/officeDocument/2006/relationships/image"/><Relationship Id="rId2" Target="../media/image57.jpeg" Type="http://schemas.openxmlformats.org/officeDocument/2006/relationships/image"/><Relationship Id="rId1" Target="../slideLayouts/slideLayout4.xml" Type="http://schemas.openxmlformats.org/officeDocument/2006/relationships/slideLayout"/><Relationship Id="rId4" Target="../media/image4.pn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133600"/>
            <a:ext cx="6248400" cy="2627642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5000"/>
              </a:lnSpc>
              <a:spcBef>
                <a:spcPts val="490"/>
              </a:spcBef>
            </a:pPr>
            <a:r>
              <a:rPr lang="ru-RU" sz="3200" b="1" spc="-14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Самарской областной организации Профсоюза работников народного образования и науки Российской Федерации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152400"/>
            <a:ext cx="2496312" cy="1682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152400" y="1371600"/>
            <a:ext cx="11658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03058"/>
              </p:ext>
            </p:extLst>
          </p:nvPr>
        </p:nvGraphicFramePr>
        <p:xfrm>
          <a:off x="304800" y="1219200"/>
          <a:ext cx="11506200" cy="543833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32584731"/>
                    </a:ext>
                  </a:extLst>
                </a:gridCol>
                <a:gridCol w="9525000">
                  <a:extLst>
                    <a:ext uri="{9D8B030D-6E8A-4147-A177-3AD203B41FA5}">
                      <a16:colId xmlns:a16="http://schemas.microsoft.com/office/drawing/2014/main" xmlns="" val="386188083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3685004764"/>
                    </a:ext>
                  </a:extLst>
                </a:gridCol>
              </a:tblGrid>
              <a:tr h="458617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3" marR="4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организации, где охват профсоюзным членством составляет 50%-79%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3" marR="4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Охват проф. членством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3" marR="4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3126864"/>
                  </a:ext>
                </a:extLst>
              </a:tr>
              <a:tr h="51923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42493" marR="4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Первичная профсоюзная организация студентов и аспирантов Тольяттинского государственного университета Профсоюза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работников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народного образования и науки РФ Самарской области</a:t>
                      </a:r>
                    </a:p>
                  </a:txBody>
                  <a:tcPr marL="42493" marR="4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79,8%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3" marR="4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0146570"/>
                  </a:ext>
                </a:extLst>
              </a:tr>
              <a:tr h="51594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42493" marR="4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Профсоюзная организация сотрудников Сызранского филиала Самарского государственного технического университета Профсоюза работников народного образования и науки РФ</a:t>
                      </a:r>
                    </a:p>
                  </a:txBody>
                  <a:tcPr marL="42493" marR="4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78,4%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3" marR="4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4920444"/>
                  </a:ext>
                </a:extLst>
              </a:tr>
              <a:tr h="34396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42493" marR="4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Октябрьская городская организация Профсоюза работников народного образования и науки РФ</a:t>
                      </a:r>
                    </a:p>
                  </a:txBody>
                  <a:tcPr marL="42493" marR="4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77,0%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3" marR="4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1867838"/>
                  </a:ext>
                </a:extLst>
              </a:tr>
              <a:tr h="34396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42493" marR="4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Алексеевская районная общественная организация Профсоюза работников народного образования и науки РФ </a:t>
                      </a:r>
                    </a:p>
                  </a:txBody>
                  <a:tcPr marL="42493" marR="4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76,4%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3" marR="4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7565989"/>
                  </a:ext>
                </a:extLst>
              </a:tr>
              <a:tr h="79713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42493" marR="4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Профсоюзная организация работников и студентов государственного бюджетного профессионального образовательного учреждения Самарской области «Поволжский Государственный колледж» Профсоюза работников народного образования и науки РФ</a:t>
                      </a:r>
                    </a:p>
                  </a:txBody>
                  <a:tcPr marL="42493" marR="4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76,4%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3" marR="4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9382579"/>
                  </a:ext>
                </a:extLst>
              </a:tr>
              <a:tr h="34396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42493" marR="4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Общественная организация – Хворостянская работников народного образования и науки РФ</a:t>
                      </a:r>
                    </a:p>
                  </a:txBody>
                  <a:tcPr marL="42493" marR="4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76,0%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3" marR="4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9773895"/>
                  </a:ext>
                </a:extLst>
              </a:tr>
              <a:tr h="34396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42493" marR="4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Приволжская районная организация Профсоюза работников народного образования и науки РФ</a:t>
                      </a:r>
                    </a:p>
                  </a:txBody>
                  <a:tcPr marL="42493" marR="4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74,0%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3" marR="4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3626557"/>
                  </a:ext>
                </a:extLst>
              </a:tr>
              <a:tr h="51594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42493" marR="4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Профсоюзная организация министерства образования и науки Самарской области Профсоюза работников народного образования и науки РФ</a:t>
                      </a:r>
                    </a:p>
                  </a:txBody>
                  <a:tcPr marL="42493" marR="4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73,8%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3" marR="4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1525587"/>
                  </a:ext>
                </a:extLst>
              </a:tr>
              <a:tr h="51594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42493" marR="4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Общественная организация – Челновершинская районная организация Профсоюза работников народного образования и науки Российской Федерации</a:t>
                      </a:r>
                    </a:p>
                  </a:txBody>
                  <a:tcPr marL="42493" marR="4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73,5%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3" marR="4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3289673"/>
                  </a:ext>
                </a:extLst>
              </a:tr>
              <a:tr h="34396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</a:p>
                  </a:txBody>
                  <a:tcPr marL="42493" marR="4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Богатовская районная организация Профсоюза работников народного образования и науки РФ</a:t>
                      </a:r>
                    </a:p>
                  </a:txBody>
                  <a:tcPr marL="42493" marR="4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73,4%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3" marR="42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2345362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123310"/>
            <a:ext cx="1299971" cy="89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305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152400" y="1371600"/>
            <a:ext cx="11658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507970"/>
              </p:ext>
            </p:extLst>
          </p:nvPr>
        </p:nvGraphicFramePr>
        <p:xfrm>
          <a:off x="304798" y="1219200"/>
          <a:ext cx="11734802" cy="54370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91162">
                  <a:extLst>
                    <a:ext uri="{9D8B030D-6E8A-4147-A177-3AD203B41FA5}">
                      <a16:colId xmlns:a16="http://schemas.microsoft.com/office/drawing/2014/main" xmlns="" val="2649240398"/>
                    </a:ext>
                  </a:extLst>
                </a:gridCol>
                <a:gridCol w="10248393">
                  <a:extLst>
                    <a:ext uri="{9D8B030D-6E8A-4147-A177-3AD203B41FA5}">
                      <a16:colId xmlns:a16="http://schemas.microsoft.com/office/drawing/2014/main" xmlns="" val="2195650528"/>
                    </a:ext>
                  </a:extLst>
                </a:gridCol>
                <a:gridCol w="1095247">
                  <a:extLst>
                    <a:ext uri="{9D8B030D-6E8A-4147-A177-3AD203B41FA5}">
                      <a16:colId xmlns:a16="http://schemas.microsoft.com/office/drawing/2014/main" xmlns="" val="3850087889"/>
                    </a:ext>
                  </a:extLst>
                </a:gridCol>
              </a:tblGrid>
              <a:tr h="47946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организации, где охват профсоюзным членством составляет 50%-79%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Охват проф. членством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4087319"/>
                  </a:ext>
                </a:extLst>
              </a:tr>
              <a:tr h="35959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Центральная районная организация Профсоюза работников народного образования и науки РФ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г.Тольятти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73,4%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1250705"/>
                  </a:ext>
                </a:extLst>
              </a:tr>
              <a:tr h="48419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Профсоюзная организация сотрудников Самарского института повышения квалификации и переподготовки работников образования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Профсоюза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работников народного образования и науки РФ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73,0%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1334880"/>
                  </a:ext>
                </a:extLst>
              </a:tr>
              <a:tr h="74581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Первичная профсоюзная организация работников федерального государственного бюджетного образовательного учреждения высшего образования «Самарский государственный социально-педагогический университет» Профсоюза работников народного образования и науки РФ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71,6%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4939340"/>
                  </a:ext>
                </a:extLst>
              </a:tr>
              <a:tr h="35959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Нефтегорская районная организация Профсоюза работников народного образования и науки РФ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71,0%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6737384"/>
                  </a:ext>
                </a:extLst>
              </a:tr>
              <a:tr h="35959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Октябрьская районная организация Профсоюза работников народного образования и науки Российской Федерации г. Самара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70,5%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464678"/>
                  </a:ext>
                </a:extLst>
              </a:tr>
              <a:tr h="35959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Борская районная организация Профсоюза работников народного образования и науки Российской Федерации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68,4%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0175219"/>
                  </a:ext>
                </a:extLst>
              </a:tr>
              <a:tr h="35959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Кинельская районная организация Профсоюза работников народного образования и науки Российской Федерации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68,3%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6269624"/>
                  </a:ext>
                </a:extLst>
              </a:tr>
              <a:tr h="35959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Железнодорожная районная организация Профсоюза работников народного образования и науки РФ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67,9%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9382569"/>
                  </a:ext>
                </a:extLst>
              </a:tr>
              <a:tr h="35959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Красноармейская районная организация Профсоюза работников народного образования и науки РФ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66,8%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0663576"/>
                  </a:ext>
                </a:extLst>
              </a:tr>
              <a:tr h="35959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Камышлинская районная организация Профсоюза работников народного образования и науки РФ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66,0%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5388037"/>
                  </a:ext>
                </a:extLst>
              </a:tr>
              <a:tr h="35959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Ставропольская районная организация Профсоюза работников народного образования и науки РФ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65,9%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156305"/>
                  </a:ext>
                </a:extLst>
              </a:tr>
            </a:tbl>
          </a:graphicData>
        </a:graphic>
      </p:graphicFrame>
      <p:pic>
        <p:nvPicPr>
          <p:cNvPr id="5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123310"/>
            <a:ext cx="1299971" cy="89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132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152400" y="1371600"/>
            <a:ext cx="11658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720112"/>
              </p:ext>
            </p:extLst>
          </p:nvPr>
        </p:nvGraphicFramePr>
        <p:xfrm>
          <a:off x="196360" y="944982"/>
          <a:ext cx="11887201" cy="56827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72340">
                  <a:extLst>
                    <a:ext uri="{9D8B030D-6E8A-4147-A177-3AD203B41FA5}">
                      <a16:colId xmlns:a16="http://schemas.microsoft.com/office/drawing/2014/main" xmlns="" val="2328082020"/>
                    </a:ext>
                  </a:extLst>
                </a:gridCol>
                <a:gridCol w="10195661">
                  <a:extLst>
                    <a:ext uri="{9D8B030D-6E8A-4147-A177-3AD203B41FA5}">
                      <a16:colId xmlns:a16="http://schemas.microsoft.com/office/drawing/2014/main" xmlns="" val="73029401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1487410515"/>
                    </a:ext>
                  </a:extLst>
                </a:gridCol>
              </a:tblGrid>
              <a:tr h="31582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организации, где охват профсоюзным членством составляет 50%-79%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Охват проф. членством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7035871"/>
                  </a:ext>
                </a:extLst>
              </a:tr>
              <a:tr h="23863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</a:t>
                      </a: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Пестравская районная организация Профсоюза работников народного образования и науки РФ</a:t>
                      </a: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5331981"/>
                  </a:ext>
                </a:extLst>
              </a:tr>
              <a:tr h="357946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</a:t>
                      </a: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Профсоюзная организация сотрудников Самарского государственного технического университета Профсоюза работников народного образования и науки РФ </a:t>
                      </a: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64,9%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1201868"/>
                  </a:ext>
                </a:extLst>
              </a:tr>
              <a:tr h="23863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</a:t>
                      </a: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Ленинская районная организация Профсоюза работников народного образования и науки Российской Федерации г.Самары</a:t>
                      </a: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62,8%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6226222"/>
                  </a:ext>
                </a:extLst>
              </a:tr>
              <a:tr h="23863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</a:t>
                      </a: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Кошкинская районная организация Профсоюза работников народного образования и науки РФ</a:t>
                      </a: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3985361"/>
                  </a:ext>
                </a:extLst>
              </a:tr>
              <a:tr h="23863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</a:t>
                      </a: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Исаклинская районная организация Профсоюза работников народного образования и науки РФ</a:t>
                      </a: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61,9%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8777606"/>
                  </a:ext>
                </a:extLst>
              </a:tr>
              <a:tr h="44257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</a:t>
                      </a: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Профсоюзная организация работников федерального государственного автономного образовательного учреждения высшего образования «Самарский национальный исследовательский университет имени академика С.П. Королева» </a:t>
                      </a: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61,3%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8899272"/>
                  </a:ext>
                </a:extLst>
              </a:tr>
              <a:tr h="23863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</a:t>
                      </a: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Шенталинская районная организация Профсоюза работников народного образования и науки РФ Самарской области</a:t>
                      </a: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61,2%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3542389"/>
                  </a:ext>
                </a:extLst>
              </a:tr>
              <a:tr h="23863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</a:t>
                      </a: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Похвистневская районная организация Профсоюза работников народного образования и науки РФ</a:t>
                      </a: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3079242"/>
                  </a:ext>
                </a:extLst>
              </a:tr>
              <a:tr h="23863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</a:t>
                      </a: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Автозаводская районная организация Профсоюза работников народного образования и науки РФ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г.Тольятти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59,7%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0685626"/>
                  </a:ext>
                </a:extLst>
              </a:tr>
              <a:tr h="23863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</a:t>
                      </a: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Красноярская районная организация Профсоюза работников народного образования и науки РФ</a:t>
                      </a: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59,1%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0565215"/>
                  </a:ext>
                </a:extLst>
              </a:tr>
              <a:tr h="23863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</a:t>
                      </a: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Елховская районная организация Профсоюза работников народного образования и науки РФ</a:t>
                      </a: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58,0%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9727158"/>
                  </a:ext>
                </a:extLst>
              </a:tr>
              <a:tr h="23863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</a:t>
                      </a: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Большеглушицкая районная организация Профсоюза работников народного образования и науки РФ</a:t>
                      </a: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56,8%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7406416"/>
                  </a:ext>
                </a:extLst>
              </a:tr>
              <a:tr h="23863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</a:t>
                      </a: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Отрадненская городская организация Профсоюза работников народного образования и науки РФ</a:t>
                      </a: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56,0%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322638"/>
                  </a:ext>
                </a:extLst>
              </a:tr>
              <a:tr h="357946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</a:t>
                      </a: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Профсоюзная организация сотрудников Самарского государственного экономического университета Профсоюза работников народного образования и науки РФ</a:t>
                      </a: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55,9%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7421118"/>
                  </a:ext>
                </a:extLst>
              </a:tr>
              <a:tr h="434549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</a:t>
                      </a: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Первичная профсоюзная организация сотрудников и студентов ГБПО «Самарский машиностроительный колледж»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Профсоюза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работников народного образования и науки РФ</a:t>
                      </a: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53,3%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0375633"/>
                  </a:ext>
                </a:extLst>
              </a:tr>
              <a:tr h="23863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</a:t>
                      </a: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Похвистневская городская организация Профсоюза работников народного образования и науки РФ</a:t>
                      </a: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53,1%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5339494"/>
                  </a:ext>
                </a:extLst>
              </a:tr>
              <a:tr h="23863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</a:t>
                      </a: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Жигулевская городская организация Профсоюза работников народного образования и науки РФ</a:t>
                      </a: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50,5%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9024177"/>
                  </a:ext>
                </a:extLst>
              </a:tr>
              <a:tr h="23863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</a:t>
                      </a: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Чапаевская городская организация Профсоюза работников народного образования и науки РФ</a:t>
                      </a: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50,0%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88" marR="28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0411923"/>
                  </a:ext>
                </a:extLst>
              </a:tr>
            </a:tbl>
          </a:graphicData>
        </a:graphic>
      </p:graphicFrame>
      <p:pic>
        <p:nvPicPr>
          <p:cNvPr id="5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123310"/>
            <a:ext cx="1299971" cy="89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660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152400" y="1371600"/>
            <a:ext cx="11658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661015"/>
              </p:ext>
            </p:extLst>
          </p:nvPr>
        </p:nvGraphicFramePr>
        <p:xfrm>
          <a:off x="647700" y="1295400"/>
          <a:ext cx="11049000" cy="497212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58024">
                  <a:extLst>
                    <a:ext uri="{9D8B030D-6E8A-4147-A177-3AD203B41FA5}">
                      <a16:colId xmlns:a16="http://schemas.microsoft.com/office/drawing/2014/main" xmlns="" val="3226593596"/>
                    </a:ext>
                  </a:extLst>
                </a:gridCol>
                <a:gridCol w="8625458">
                  <a:extLst>
                    <a:ext uri="{9D8B030D-6E8A-4147-A177-3AD203B41FA5}">
                      <a16:colId xmlns:a16="http://schemas.microsoft.com/office/drawing/2014/main" xmlns="" val="3792012204"/>
                    </a:ext>
                  </a:extLst>
                </a:gridCol>
                <a:gridCol w="1665518">
                  <a:extLst>
                    <a:ext uri="{9D8B030D-6E8A-4147-A177-3AD203B41FA5}">
                      <a16:colId xmlns:a16="http://schemas.microsoft.com/office/drawing/2014/main" xmlns="" val="4117049057"/>
                    </a:ext>
                  </a:extLst>
                </a:gridCol>
              </a:tblGrid>
              <a:tr h="823567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организации, где охват профсоюзным членством составляет менее 50%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Охват проф. членством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5616706"/>
                  </a:ext>
                </a:extLst>
              </a:tr>
              <a:tr h="50763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58260" marR="5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Сергиевская районная организация Профсоюза работников народного образования и науки РФ</a:t>
                      </a:r>
                    </a:p>
                  </a:txBody>
                  <a:tcPr marL="58260" marR="5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49,7%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299817"/>
                  </a:ext>
                </a:extLst>
              </a:tr>
              <a:tr h="50763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58260" marR="5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Красноглинская районная организация Профсоюза работников народного образования и науки РФ</a:t>
                      </a:r>
                    </a:p>
                  </a:txBody>
                  <a:tcPr marL="58260" marR="5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49,5%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5115778"/>
                  </a:ext>
                </a:extLst>
              </a:tr>
              <a:tr h="59513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58260" marR="5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Шигонская районная организация Профсоюза работников народного образования и науки Российской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Федерации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41,4%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2420347"/>
                  </a:ext>
                </a:extLst>
              </a:tr>
              <a:tr h="761446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58260" marR="5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Первичная профсоюзная организация сотрудников и студентов Чапаевского Губернского колледжа Профсоюза работников народного образования и науки РФ</a:t>
                      </a:r>
                    </a:p>
                  </a:txBody>
                  <a:tcPr marL="58260" marR="5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36,3%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478192"/>
                  </a:ext>
                </a:extLst>
              </a:tr>
              <a:tr h="50763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58260" marR="5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Клявлинская районная организация Профсоюза работников народного образования и науки РФ Самарской области</a:t>
                      </a:r>
                    </a:p>
                  </a:txBody>
                  <a:tcPr marL="58260" marR="5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32,5%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067234"/>
                  </a:ext>
                </a:extLst>
              </a:tr>
              <a:tr h="50763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58260" marR="5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Безенчукская районная организация Профсоюза работников народного образования и науки РФ</a:t>
                      </a:r>
                    </a:p>
                  </a:txBody>
                  <a:tcPr marL="58260" marR="5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303541"/>
                  </a:ext>
                </a:extLst>
              </a:tr>
              <a:tr h="761446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58260" marR="5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Первичная профсоюзная организация сотрудников Тольяттинского </a:t>
                      </a: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Государственного университета Профсоюза работников народного образования и науки РФ самарской области</a:t>
                      </a:r>
                    </a:p>
                  </a:txBody>
                  <a:tcPr marL="58260" marR="5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16,9%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60" marR="5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4766261"/>
                  </a:ext>
                </a:extLst>
              </a:tr>
            </a:tbl>
          </a:graphicData>
        </a:graphic>
      </p:graphicFrame>
      <p:pic>
        <p:nvPicPr>
          <p:cNvPr id="8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123310"/>
            <a:ext cx="1299971" cy="89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15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304800" y="1143000"/>
            <a:ext cx="11658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7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ППО Отрадненского нефтяного техникума – </a:t>
            </a:r>
            <a:r>
              <a:rPr lang="ru-RU" sz="17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100,0%;</a:t>
            </a:r>
            <a:endParaRPr lang="ru-RU" sz="17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7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Большечерниговская районная общественная организация Профсоюза работников народного образования и науки РФ - </a:t>
            </a:r>
            <a:r>
              <a:rPr lang="ru-RU" sz="17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98,4%;</a:t>
            </a:r>
            <a:endParaRPr lang="ru-RU" sz="17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7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Профсоюзная организация студентов Самарского государственного экономического университета Профсоюза работников народного образования и науки РФ – </a:t>
            </a:r>
            <a:r>
              <a:rPr lang="ru-RU" sz="17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98,3%;</a:t>
            </a:r>
            <a:endParaRPr lang="ru-RU" sz="17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7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Первичная профсоюзная организация студентов Поволжской государственной социально-гуманитарной академии Профсоюза работников народного образования и науки РФ – </a:t>
            </a:r>
            <a:r>
              <a:rPr lang="ru-RU" sz="17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98,0%;</a:t>
            </a:r>
            <a:endParaRPr lang="ru-RU" sz="17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7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Первичная профсоюзная организация Самарского управления министерства образования и науки Самарской области Профсоюза работников народного образования и науки РФ – </a:t>
            </a:r>
            <a:r>
              <a:rPr lang="ru-RU" sz="17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97,5%;</a:t>
            </a:r>
            <a:endParaRPr lang="ru-RU" sz="17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7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Профсоюзная организация городского округа Сызрань Профсоюза работников народного образования и науки РФ – </a:t>
            </a:r>
            <a:r>
              <a:rPr lang="ru-RU" sz="17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93,0%;</a:t>
            </a:r>
            <a:endParaRPr lang="ru-RU" sz="17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7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Профсоюзная организация студентов Самарского Технического университета Профсоюза работников народного образования и науки РФ – </a:t>
            </a:r>
            <a:r>
              <a:rPr lang="ru-RU" sz="17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92,5%;</a:t>
            </a:r>
            <a:endParaRPr lang="ru-RU" sz="17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7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Кинельская городская организация Профсоюза работников народного образования и науки РФ – </a:t>
            </a:r>
            <a:r>
              <a:rPr lang="ru-RU" sz="17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91,8%;</a:t>
            </a:r>
            <a:endParaRPr lang="ru-RU" sz="17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7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Новокуйбышевская городская организация Профсоюза работников народного образования и науки РФ – </a:t>
            </a:r>
            <a:r>
              <a:rPr lang="ru-RU" sz="17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91,4%;</a:t>
            </a:r>
            <a:endParaRPr lang="ru-RU" sz="17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7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Волжская районная организация Профсоюза работников народного образования и науки Российской Федерации – </a:t>
            </a:r>
            <a:r>
              <a:rPr lang="ru-RU" sz="17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91,3%.</a:t>
            </a:r>
            <a:endParaRPr lang="ru-RU" sz="17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33600" y="304800"/>
            <a:ext cx="1203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которые имеют охват 90% и более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123310"/>
            <a:ext cx="1299971" cy="89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70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963167" y="1885189"/>
            <a:ext cx="11228833" cy="4972811"/>
            <a:chOff x="963167" y="1877567"/>
            <a:chExt cx="11228833" cy="4972811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85532" y="2497835"/>
              <a:ext cx="4506468" cy="43525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85532" y="2497835"/>
              <a:ext cx="4506468" cy="43525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3167" y="1877567"/>
              <a:ext cx="2977896" cy="34290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86867" y="5318505"/>
            <a:ext cx="371284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«О мерах по обеспечению развития социального партнерства в сфере труда на территории Самарской области»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43000" y="2006923"/>
            <a:ext cx="199924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spc="-105" dirty="0" smtClean="0">
                <a:solidFill>
                  <a:srgbClr val="001F5F"/>
                </a:solidFill>
                <a:latin typeface="Calibri"/>
                <a:cs typeface="Calibri"/>
              </a:rPr>
              <a:t>Распоряжение Губернатора Самарской области от 27.03.2019 №149-р 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29200" y="415481"/>
            <a:ext cx="64770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800" b="1" u="sng" dirty="0" smtClean="0">
                <a:solidFill>
                  <a:srgbClr val="C00000"/>
                </a:solidFill>
              </a:rPr>
              <a:t>Причины</a:t>
            </a:r>
            <a:r>
              <a:rPr lang="ru-RU" sz="1800" u="sng" dirty="0">
                <a:solidFill>
                  <a:srgbClr val="C00000"/>
                </a:solidFill>
              </a:rPr>
              <a:t>, влияющие на численность членов профсоюза</a:t>
            </a:r>
            <a:endParaRPr sz="18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pic>
        <p:nvPicPr>
          <p:cNvPr id="22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8049" y="362838"/>
            <a:ext cx="1431036" cy="95859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1948" y="938249"/>
            <a:ext cx="2843212" cy="1893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9600" y="938249"/>
            <a:ext cx="2814786" cy="1914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7400" y="3394535"/>
            <a:ext cx="2847534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963167" y="1885189"/>
            <a:ext cx="11228833" cy="4972811"/>
            <a:chOff x="963167" y="1877567"/>
            <a:chExt cx="11228833" cy="4972811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85532" y="2497835"/>
              <a:ext cx="4506468" cy="43525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85532" y="2497835"/>
              <a:ext cx="4506468" cy="43525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3167" y="1877567"/>
              <a:ext cx="2977896" cy="34290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147273" y="1593491"/>
            <a:ext cx="6019800" cy="309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indent="457200" algn="just"/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Приоритетные направления деятельности Общероссийского Профсоюза образования  на 2020-2025 годы</a:t>
            </a:r>
          </a:p>
          <a:p>
            <a:pPr indent="457200" algn="just"/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Федеральные проекты «Цифровизация Общероссийского Профсоюза образования», «Профсоюз – территория здоровья» и «Профсоюзное образование»</a:t>
            </a:r>
          </a:p>
          <a:p>
            <a:pPr indent="457200" algn="just"/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Декларация Профессионального союза работников народного образования и науки Российской Федерации на 2020-2025 годы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8049" y="362838"/>
            <a:ext cx="1431036" cy="9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https://sun9-34.userapi.com/impg/GocHnUY8Quaf8L97a1exgMU7AQOil5piw649GA/IiDdffsW-pU.jpg?size=1880x1160&amp;quality=96&amp;sign=9b07e24137be886e6bad079355e5ccab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5040560" cy="3109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6240463" y="260350"/>
            <a:ext cx="59769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449263" eaLnBrk="1" hangingPunct="1">
              <a:lnSpc>
                <a:spcPct val="80000"/>
              </a:lnSpc>
              <a:buClr>
                <a:srgbClr val="0000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200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5715000" y="1905000"/>
            <a:ext cx="59769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449263" eaLnBrk="1" hangingPunct="1">
              <a:lnSpc>
                <a:spcPct val="80000"/>
              </a:lnSpc>
              <a:buClr>
                <a:srgbClr val="0000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«Государство – на всех уровнях – обязано оказывать содействие профсоюзным организациям в отстаивании трудовых прав граждан</a:t>
            </a:r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defTabSz="449263" eaLnBrk="1" hangingPunct="1">
              <a:lnSpc>
                <a:spcPct val="80000"/>
              </a:lnSpc>
              <a:buClr>
                <a:srgbClr val="0000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kern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В.В.Путин</a:t>
            </a:r>
            <a:endParaRPr lang="en-GB" sz="2800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800" y="373827"/>
            <a:ext cx="1299971" cy="89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60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6240463" y="260350"/>
            <a:ext cx="59769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449263" eaLnBrk="1" hangingPunct="1">
              <a:lnSpc>
                <a:spcPct val="80000"/>
              </a:lnSpc>
              <a:buClr>
                <a:srgbClr val="0000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200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1828800" y="914400"/>
            <a:ext cx="9372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449263" eaLnBrk="1" hangingPunct="1">
              <a:lnSpc>
                <a:spcPct val="80000"/>
              </a:lnSpc>
              <a:buClr>
                <a:srgbClr val="0000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самое главное для нас и сейчас, и в будущем – уделить особое внимание не просто вовлечению работника/студента в Профсоюз, а вовлечь их в решение проблем и развитие образования региона через профсоюзную деятельность. </a:t>
            </a:r>
            <a:endParaRPr lang="en-GB" sz="4800" b="1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373827"/>
            <a:ext cx="1299971" cy="89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47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60872" y="891641"/>
            <a:ext cx="5231128" cy="42816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5280" y="316484"/>
            <a:ext cx="7150734" cy="575157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lang="ru-RU" spc="-250" dirty="0" smtClean="0"/>
              <a:t>Социальное партнерство</a:t>
            </a:r>
            <a:endParaRPr spc="-85" dirty="0"/>
          </a:p>
        </p:txBody>
      </p:sp>
      <p:sp>
        <p:nvSpPr>
          <p:cNvPr id="10" name="object 10"/>
          <p:cNvSpPr txBox="1"/>
          <p:nvPr/>
        </p:nvSpPr>
        <p:spPr>
          <a:xfrm>
            <a:off x="662598" y="1466798"/>
            <a:ext cx="6931026" cy="51373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2400" spc="-140" dirty="0" smtClean="0">
                <a:solidFill>
                  <a:srgbClr val="001F5F"/>
                </a:solidFill>
                <a:latin typeface="Calibri"/>
                <a:cs typeface="Calibri"/>
              </a:rPr>
              <a:t>- принятие нормативно-правовых актов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2400" spc="-140" dirty="0" smtClean="0">
                <a:solidFill>
                  <a:srgbClr val="001F5F"/>
                </a:solidFill>
                <a:latin typeface="Calibri"/>
                <a:cs typeface="Calibri"/>
              </a:rPr>
              <a:t> - инициирование проверки правильности начисления заработной платы в образовательных организациях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ru-RU" sz="2400" spc="-140" dirty="0" smtClean="0">
                <a:solidFill>
                  <a:srgbClr val="001F5F"/>
                </a:solidFill>
                <a:latin typeface="Calibri"/>
                <a:cs typeface="Calibri"/>
              </a:rPr>
              <a:t>реализация совместного проекта «Образование: взгляд в будущее»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ru-RU" sz="2400" spc="-140" dirty="0" smtClean="0">
                <a:solidFill>
                  <a:srgbClr val="001F5F"/>
                </a:solidFill>
                <a:latin typeface="Calibri"/>
                <a:cs typeface="Calibri"/>
              </a:rPr>
              <a:t>внедрение новых форм деятельности по развитию </a:t>
            </a:r>
            <a:r>
              <a:rPr lang="ru-RU" sz="2400" spc="-140" dirty="0" err="1" smtClean="0">
                <a:solidFill>
                  <a:srgbClr val="001F5F"/>
                </a:solidFill>
                <a:latin typeface="Calibri"/>
                <a:cs typeface="Calibri"/>
              </a:rPr>
              <a:t>профориентационной</a:t>
            </a:r>
            <a:r>
              <a:rPr lang="ru-RU" sz="2400" spc="-140" dirty="0" smtClean="0">
                <a:solidFill>
                  <a:srgbClr val="001F5F"/>
                </a:solidFill>
                <a:latin typeface="Calibri"/>
                <a:cs typeface="Calibri"/>
              </a:rPr>
              <a:t> работы, закреплению кадров и поддержки членов Профсоюза-работников отрасли «Образование»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ru-RU" sz="2400" spc="-140" dirty="0" smtClean="0">
                <a:solidFill>
                  <a:srgbClr val="001F5F"/>
                </a:solidFill>
                <a:latin typeface="Calibri"/>
                <a:cs typeface="Calibri"/>
              </a:rPr>
              <a:t>закрепление и поддержка педагогов через обеспечение их жильем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endParaRPr lang="ru-RU" sz="2400" spc="-140" dirty="0" smtClean="0">
              <a:solidFill>
                <a:srgbClr val="001F5F"/>
              </a:solidFill>
              <a:latin typeface="Calibri"/>
              <a:cs typeface="Calibri"/>
            </a:endParaRPr>
          </a:p>
          <a:p>
            <a:pPr marL="584200" marR="5080" indent="-571500" algn="just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endParaRPr sz="40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1000" y="939012"/>
            <a:ext cx="615950" cy="5614188"/>
          </a:xfrm>
          <a:custGeom>
            <a:avLst/>
            <a:gdLst/>
            <a:ahLst/>
            <a:cxnLst/>
            <a:rect l="l" t="t" r="r" b="b"/>
            <a:pathLst>
              <a:path w="615950" h="4241800">
                <a:moveTo>
                  <a:pt x="134124" y="1955292"/>
                </a:moveTo>
                <a:lnTo>
                  <a:pt x="1536" y="1955292"/>
                </a:lnTo>
                <a:lnTo>
                  <a:pt x="1536" y="2942844"/>
                </a:lnTo>
                <a:lnTo>
                  <a:pt x="134124" y="2942844"/>
                </a:lnTo>
                <a:lnTo>
                  <a:pt x="134124" y="1955292"/>
                </a:lnTo>
                <a:close/>
              </a:path>
              <a:path w="615950" h="4241800">
                <a:moveTo>
                  <a:pt x="137172" y="3614928"/>
                </a:moveTo>
                <a:lnTo>
                  <a:pt x="4584" y="3614928"/>
                </a:lnTo>
                <a:lnTo>
                  <a:pt x="4584" y="4241292"/>
                </a:lnTo>
                <a:lnTo>
                  <a:pt x="137172" y="4241292"/>
                </a:lnTo>
                <a:lnTo>
                  <a:pt x="137172" y="3614928"/>
                </a:lnTo>
                <a:close/>
              </a:path>
              <a:path w="615950" h="4241800">
                <a:moveTo>
                  <a:pt x="615708" y="0"/>
                </a:moveTo>
                <a:lnTo>
                  <a:pt x="131076" y="0"/>
                </a:lnTo>
                <a:lnTo>
                  <a:pt x="4584" y="0"/>
                </a:lnTo>
                <a:lnTo>
                  <a:pt x="0" y="0"/>
                </a:lnTo>
                <a:lnTo>
                  <a:pt x="0" y="1199388"/>
                </a:lnTo>
                <a:lnTo>
                  <a:pt x="131076" y="1199388"/>
                </a:lnTo>
                <a:lnTo>
                  <a:pt x="131076" y="141732"/>
                </a:lnTo>
                <a:lnTo>
                  <a:pt x="615708" y="141732"/>
                </a:lnTo>
                <a:lnTo>
                  <a:pt x="61570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15600" y="156770"/>
            <a:ext cx="1299971" cy="894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755" y="1289147"/>
            <a:ext cx="3429218" cy="48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533400" y="6211656"/>
            <a:ext cx="6996113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(принят 14 октября 2020 года)</a:t>
            </a:r>
            <a:endParaRPr lang="ru-RU" sz="1600" b="1" kern="0" dirty="0">
              <a:solidFill>
                <a:schemeClr val="accent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s://sun9-61.userapi.com/impf/h_vwxLPxmUpDvbs9CSMJjS-7cMcIVld03FHYCg/uyau6OP3z-c.jpg?size=1920x1440&amp;quality=96&amp;sign=04376158cd9e6730514aaa7173fefe2f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958" y="479990"/>
            <a:ext cx="2686641" cy="20149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953000" y="101461"/>
            <a:ext cx="76469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31 вид деятельности</a:t>
            </a:r>
            <a:endParaRPr lang="ru-RU" sz="1600" b="1" kern="0" dirty="0">
              <a:solidFill>
                <a:schemeClr val="accent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102" name="Picture 6" descr="https://sun9-84.userapi.com/impf/f_4Dbp2sRWuXSDfckXE4ixEpIeqzG-9PLbO1Ug/8Z6CwEEaI4I.jpg?size=1428x1081&amp;quality=95&amp;sign=02ac0f72bb1ccead4417b1b87514e11b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620" y="4420451"/>
            <a:ext cx="2659520" cy="2013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2602354"/>
            <a:ext cx="2750199" cy="18327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2724" y="4657310"/>
            <a:ext cx="2749126" cy="1832751"/>
          </a:xfrm>
          <a:prstGeom prst="rect">
            <a:avLst/>
          </a:prstGeom>
        </p:spPr>
      </p:pic>
      <p:pic>
        <p:nvPicPr>
          <p:cNvPr id="4104" name="Picture 8" descr="https://sun9-64.userapi.com/impf/eLOrew3f4i0GM_0tnlnD0vDurlLpTuIYjnU5oA/bWMXaQ29Mhc.jpg?size=1200x1600&amp;quality=95&amp;sign=fd6af334bcb76f9fdeb7ee20062be5e3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420" y="762000"/>
            <a:ext cx="2212975" cy="29506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ject 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31" y="-5862"/>
            <a:ext cx="2496312" cy="168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97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6240463" y="260350"/>
            <a:ext cx="59769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449263" eaLnBrk="1" hangingPunct="1">
              <a:lnSpc>
                <a:spcPct val="80000"/>
              </a:lnSpc>
              <a:buClr>
                <a:srgbClr val="0000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200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26"/>
          <p:cNvSpPr/>
          <p:nvPr/>
        </p:nvSpPr>
        <p:spPr>
          <a:xfrm>
            <a:off x="610292" y="1042711"/>
            <a:ext cx="632460" cy="589915"/>
          </a:xfrm>
          <a:custGeom>
            <a:avLst/>
            <a:gdLst/>
            <a:ahLst/>
            <a:cxnLst/>
            <a:rect l="l" t="t" r="r" b="b"/>
            <a:pathLst>
              <a:path w="632460" h="589914">
                <a:moveTo>
                  <a:pt x="316230" y="0"/>
                </a:moveTo>
                <a:lnTo>
                  <a:pt x="264935" y="3861"/>
                </a:lnTo>
                <a:lnTo>
                  <a:pt x="216276" y="15038"/>
                </a:lnTo>
                <a:lnTo>
                  <a:pt x="170903" y="32925"/>
                </a:lnTo>
                <a:lnTo>
                  <a:pt x="129468" y="56912"/>
                </a:lnTo>
                <a:lnTo>
                  <a:pt x="92621" y="86391"/>
                </a:lnTo>
                <a:lnTo>
                  <a:pt x="61013" y="120755"/>
                </a:lnTo>
                <a:lnTo>
                  <a:pt x="35296" y="159395"/>
                </a:lnTo>
                <a:lnTo>
                  <a:pt x="16121" y="201704"/>
                </a:lnTo>
                <a:lnTo>
                  <a:pt x="4138" y="247073"/>
                </a:lnTo>
                <a:lnTo>
                  <a:pt x="0" y="294893"/>
                </a:lnTo>
                <a:lnTo>
                  <a:pt x="4138" y="342714"/>
                </a:lnTo>
                <a:lnTo>
                  <a:pt x="16121" y="388083"/>
                </a:lnTo>
                <a:lnTo>
                  <a:pt x="35296" y="430392"/>
                </a:lnTo>
                <a:lnTo>
                  <a:pt x="61013" y="469032"/>
                </a:lnTo>
                <a:lnTo>
                  <a:pt x="92621" y="503396"/>
                </a:lnTo>
                <a:lnTo>
                  <a:pt x="129468" y="532875"/>
                </a:lnTo>
                <a:lnTo>
                  <a:pt x="170903" y="556862"/>
                </a:lnTo>
                <a:lnTo>
                  <a:pt x="216276" y="574749"/>
                </a:lnTo>
                <a:lnTo>
                  <a:pt x="264935" y="585926"/>
                </a:lnTo>
                <a:lnTo>
                  <a:pt x="316230" y="589787"/>
                </a:lnTo>
                <a:lnTo>
                  <a:pt x="367524" y="585926"/>
                </a:lnTo>
                <a:lnTo>
                  <a:pt x="416183" y="574749"/>
                </a:lnTo>
                <a:lnTo>
                  <a:pt x="461556" y="556862"/>
                </a:lnTo>
                <a:lnTo>
                  <a:pt x="502991" y="532875"/>
                </a:lnTo>
                <a:lnTo>
                  <a:pt x="539838" y="503396"/>
                </a:lnTo>
                <a:lnTo>
                  <a:pt x="571446" y="469032"/>
                </a:lnTo>
                <a:lnTo>
                  <a:pt x="597163" y="430392"/>
                </a:lnTo>
                <a:lnTo>
                  <a:pt x="616338" y="388083"/>
                </a:lnTo>
                <a:lnTo>
                  <a:pt x="628321" y="342714"/>
                </a:lnTo>
                <a:lnTo>
                  <a:pt x="632460" y="294893"/>
                </a:lnTo>
                <a:lnTo>
                  <a:pt x="628321" y="247073"/>
                </a:lnTo>
                <a:lnTo>
                  <a:pt x="616338" y="201704"/>
                </a:lnTo>
                <a:lnTo>
                  <a:pt x="597163" y="159395"/>
                </a:lnTo>
                <a:lnTo>
                  <a:pt x="571446" y="120755"/>
                </a:lnTo>
                <a:lnTo>
                  <a:pt x="539838" y="86391"/>
                </a:lnTo>
                <a:lnTo>
                  <a:pt x="502991" y="56912"/>
                </a:lnTo>
                <a:lnTo>
                  <a:pt x="461556" y="32925"/>
                </a:lnTo>
                <a:lnTo>
                  <a:pt x="416183" y="15038"/>
                </a:lnTo>
                <a:lnTo>
                  <a:pt x="367524" y="3861"/>
                </a:lnTo>
                <a:lnTo>
                  <a:pt x="316230" y="0"/>
                </a:lnTo>
                <a:close/>
              </a:path>
            </a:pathLst>
          </a:custGeom>
          <a:solidFill>
            <a:srgbClr val="0F85C7"/>
          </a:solidFill>
        </p:spPr>
        <p:txBody>
          <a:bodyPr wrap="square" lIns="0" tIns="0" rIns="0" bIns="0" rtlCol="0"/>
          <a:lstStyle/>
          <a:p>
            <a:r>
              <a:rPr lang="ru-RU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40</a:t>
            </a:r>
            <a:endParaRPr dirty="0"/>
          </a:p>
        </p:txBody>
      </p:sp>
      <p:sp>
        <p:nvSpPr>
          <p:cNvPr id="11" name="object 26"/>
          <p:cNvSpPr/>
          <p:nvPr/>
        </p:nvSpPr>
        <p:spPr>
          <a:xfrm>
            <a:off x="4278116" y="1042711"/>
            <a:ext cx="632460" cy="589915"/>
          </a:xfrm>
          <a:custGeom>
            <a:avLst/>
            <a:gdLst/>
            <a:ahLst/>
            <a:cxnLst/>
            <a:rect l="l" t="t" r="r" b="b"/>
            <a:pathLst>
              <a:path w="632460" h="589914">
                <a:moveTo>
                  <a:pt x="316230" y="0"/>
                </a:moveTo>
                <a:lnTo>
                  <a:pt x="264935" y="3861"/>
                </a:lnTo>
                <a:lnTo>
                  <a:pt x="216276" y="15038"/>
                </a:lnTo>
                <a:lnTo>
                  <a:pt x="170903" y="32925"/>
                </a:lnTo>
                <a:lnTo>
                  <a:pt x="129468" y="56912"/>
                </a:lnTo>
                <a:lnTo>
                  <a:pt x="92621" y="86391"/>
                </a:lnTo>
                <a:lnTo>
                  <a:pt x="61013" y="120755"/>
                </a:lnTo>
                <a:lnTo>
                  <a:pt x="35296" y="159395"/>
                </a:lnTo>
                <a:lnTo>
                  <a:pt x="16121" y="201704"/>
                </a:lnTo>
                <a:lnTo>
                  <a:pt x="4138" y="247073"/>
                </a:lnTo>
                <a:lnTo>
                  <a:pt x="0" y="294893"/>
                </a:lnTo>
                <a:lnTo>
                  <a:pt x="4138" y="342714"/>
                </a:lnTo>
                <a:lnTo>
                  <a:pt x="16121" y="388083"/>
                </a:lnTo>
                <a:lnTo>
                  <a:pt x="35296" y="430392"/>
                </a:lnTo>
                <a:lnTo>
                  <a:pt x="61013" y="469032"/>
                </a:lnTo>
                <a:lnTo>
                  <a:pt x="92621" y="503396"/>
                </a:lnTo>
                <a:lnTo>
                  <a:pt x="129468" y="532875"/>
                </a:lnTo>
                <a:lnTo>
                  <a:pt x="170903" y="556862"/>
                </a:lnTo>
                <a:lnTo>
                  <a:pt x="216276" y="574749"/>
                </a:lnTo>
                <a:lnTo>
                  <a:pt x="264935" y="585926"/>
                </a:lnTo>
                <a:lnTo>
                  <a:pt x="316230" y="589787"/>
                </a:lnTo>
                <a:lnTo>
                  <a:pt x="367524" y="585926"/>
                </a:lnTo>
                <a:lnTo>
                  <a:pt x="416183" y="574749"/>
                </a:lnTo>
                <a:lnTo>
                  <a:pt x="461556" y="556862"/>
                </a:lnTo>
                <a:lnTo>
                  <a:pt x="502991" y="532875"/>
                </a:lnTo>
                <a:lnTo>
                  <a:pt x="539838" y="503396"/>
                </a:lnTo>
                <a:lnTo>
                  <a:pt x="571446" y="469032"/>
                </a:lnTo>
                <a:lnTo>
                  <a:pt x="597163" y="430392"/>
                </a:lnTo>
                <a:lnTo>
                  <a:pt x="616338" y="388083"/>
                </a:lnTo>
                <a:lnTo>
                  <a:pt x="628321" y="342714"/>
                </a:lnTo>
                <a:lnTo>
                  <a:pt x="632460" y="294893"/>
                </a:lnTo>
                <a:lnTo>
                  <a:pt x="628321" y="247073"/>
                </a:lnTo>
                <a:lnTo>
                  <a:pt x="616338" y="201704"/>
                </a:lnTo>
                <a:lnTo>
                  <a:pt x="597163" y="159395"/>
                </a:lnTo>
                <a:lnTo>
                  <a:pt x="571446" y="120755"/>
                </a:lnTo>
                <a:lnTo>
                  <a:pt x="539838" y="86391"/>
                </a:lnTo>
                <a:lnTo>
                  <a:pt x="502991" y="56912"/>
                </a:lnTo>
                <a:lnTo>
                  <a:pt x="461556" y="32925"/>
                </a:lnTo>
                <a:lnTo>
                  <a:pt x="416183" y="15038"/>
                </a:lnTo>
                <a:lnTo>
                  <a:pt x="367524" y="3861"/>
                </a:lnTo>
                <a:lnTo>
                  <a:pt x="316230" y="0"/>
                </a:lnTo>
                <a:close/>
              </a:path>
            </a:pathLst>
          </a:custGeom>
          <a:solidFill>
            <a:srgbClr val="0F8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45</a:t>
            </a:r>
            <a:endParaRPr dirty="0"/>
          </a:p>
        </p:txBody>
      </p:sp>
      <p:sp>
        <p:nvSpPr>
          <p:cNvPr id="12" name="object 26"/>
          <p:cNvSpPr/>
          <p:nvPr/>
        </p:nvSpPr>
        <p:spPr>
          <a:xfrm>
            <a:off x="8234931" y="952627"/>
            <a:ext cx="632460" cy="589915"/>
          </a:xfrm>
          <a:custGeom>
            <a:avLst/>
            <a:gdLst/>
            <a:ahLst/>
            <a:cxnLst/>
            <a:rect l="l" t="t" r="r" b="b"/>
            <a:pathLst>
              <a:path w="632460" h="589914">
                <a:moveTo>
                  <a:pt x="316230" y="0"/>
                </a:moveTo>
                <a:lnTo>
                  <a:pt x="264935" y="3861"/>
                </a:lnTo>
                <a:lnTo>
                  <a:pt x="216276" y="15038"/>
                </a:lnTo>
                <a:lnTo>
                  <a:pt x="170903" y="32925"/>
                </a:lnTo>
                <a:lnTo>
                  <a:pt x="129468" y="56912"/>
                </a:lnTo>
                <a:lnTo>
                  <a:pt x="92621" y="86391"/>
                </a:lnTo>
                <a:lnTo>
                  <a:pt x="61013" y="120755"/>
                </a:lnTo>
                <a:lnTo>
                  <a:pt x="35296" y="159395"/>
                </a:lnTo>
                <a:lnTo>
                  <a:pt x="16121" y="201704"/>
                </a:lnTo>
                <a:lnTo>
                  <a:pt x="4138" y="247073"/>
                </a:lnTo>
                <a:lnTo>
                  <a:pt x="0" y="294893"/>
                </a:lnTo>
                <a:lnTo>
                  <a:pt x="4138" y="342714"/>
                </a:lnTo>
                <a:lnTo>
                  <a:pt x="16121" y="388083"/>
                </a:lnTo>
                <a:lnTo>
                  <a:pt x="35296" y="430392"/>
                </a:lnTo>
                <a:lnTo>
                  <a:pt x="61013" y="469032"/>
                </a:lnTo>
                <a:lnTo>
                  <a:pt x="92621" y="503396"/>
                </a:lnTo>
                <a:lnTo>
                  <a:pt x="129468" y="532875"/>
                </a:lnTo>
                <a:lnTo>
                  <a:pt x="170903" y="556862"/>
                </a:lnTo>
                <a:lnTo>
                  <a:pt x="216276" y="574749"/>
                </a:lnTo>
                <a:lnTo>
                  <a:pt x="264935" y="585926"/>
                </a:lnTo>
                <a:lnTo>
                  <a:pt x="316230" y="589787"/>
                </a:lnTo>
                <a:lnTo>
                  <a:pt x="367524" y="585926"/>
                </a:lnTo>
                <a:lnTo>
                  <a:pt x="416183" y="574749"/>
                </a:lnTo>
                <a:lnTo>
                  <a:pt x="461556" y="556862"/>
                </a:lnTo>
                <a:lnTo>
                  <a:pt x="502991" y="532875"/>
                </a:lnTo>
                <a:lnTo>
                  <a:pt x="539838" y="503396"/>
                </a:lnTo>
                <a:lnTo>
                  <a:pt x="571446" y="469032"/>
                </a:lnTo>
                <a:lnTo>
                  <a:pt x="597163" y="430392"/>
                </a:lnTo>
                <a:lnTo>
                  <a:pt x="616338" y="388083"/>
                </a:lnTo>
                <a:lnTo>
                  <a:pt x="628321" y="342714"/>
                </a:lnTo>
                <a:lnTo>
                  <a:pt x="632460" y="294893"/>
                </a:lnTo>
                <a:lnTo>
                  <a:pt x="628321" y="247073"/>
                </a:lnTo>
                <a:lnTo>
                  <a:pt x="616338" y="201704"/>
                </a:lnTo>
                <a:lnTo>
                  <a:pt x="597163" y="159395"/>
                </a:lnTo>
                <a:lnTo>
                  <a:pt x="571446" y="120755"/>
                </a:lnTo>
                <a:lnTo>
                  <a:pt x="539838" y="86391"/>
                </a:lnTo>
                <a:lnTo>
                  <a:pt x="502991" y="56912"/>
                </a:lnTo>
                <a:lnTo>
                  <a:pt x="461556" y="32925"/>
                </a:lnTo>
                <a:lnTo>
                  <a:pt x="416183" y="15038"/>
                </a:lnTo>
                <a:lnTo>
                  <a:pt x="367524" y="3861"/>
                </a:lnTo>
                <a:lnTo>
                  <a:pt x="316230" y="0"/>
                </a:lnTo>
                <a:close/>
              </a:path>
            </a:pathLst>
          </a:custGeom>
          <a:solidFill>
            <a:srgbClr val="0F8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dirty="0"/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 bwMode="auto">
          <a:xfrm>
            <a:off x="2762047" y="143094"/>
            <a:ext cx="59769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449263" eaLnBrk="1" hangingPunct="1">
              <a:lnSpc>
                <a:spcPct val="80000"/>
              </a:lnSpc>
              <a:buClr>
                <a:srgbClr val="0000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политика</a:t>
            </a:r>
            <a:endParaRPr lang="en-GB" sz="2800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24"/>
          <p:cNvSpPr/>
          <p:nvPr/>
        </p:nvSpPr>
        <p:spPr>
          <a:xfrm>
            <a:off x="1567288" y="875242"/>
            <a:ext cx="2582422" cy="966409"/>
          </a:xfrm>
          <a:custGeom>
            <a:avLst/>
            <a:gdLst/>
            <a:ahLst/>
            <a:cxnLst/>
            <a:rect l="l" t="t" r="r" b="b"/>
            <a:pathLst>
              <a:path w="2880360" h="1260475">
                <a:moveTo>
                  <a:pt x="2250186" y="0"/>
                </a:moveTo>
                <a:lnTo>
                  <a:pt x="630173" y="0"/>
                </a:lnTo>
                <a:lnTo>
                  <a:pt x="583143" y="1728"/>
                </a:lnTo>
                <a:lnTo>
                  <a:pt x="537052" y="6833"/>
                </a:lnTo>
                <a:lnTo>
                  <a:pt x="492021" y="15193"/>
                </a:lnTo>
                <a:lnTo>
                  <a:pt x="448173" y="26685"/>
                </a:lnTo>
                <a:lnTo>
                  <a:pt x="405628" y="41187"/>
                </a:lnTo>
                <a:lnTo>
                  <a:pt x="364510" y="58578"/>
                </a:lnTo>
                <a:lnTo>
                  <a:pt x="324940" y="78736"/>
                </a:lnTo>
                <a:lnTo>
                  <a:pt x="287039" y="101538"/>
                </a:lnTo>
                <a:lnTo>
                  <a:pt x="250930" y="126863"/>
                </a:lnTo>
                <a:lnTo>
                  <a:pt x="216735" y="154589"/>
                </a:lnTo>
                <a:lnTo>
                  <a:pt x="184575" y="184594"/>
                </a:lnTo>
                <a:lnTo>
                  <a:pt x="154572" y="216756"/>
                </a:lnTo>
                <a:lnTo>
                  <a:pt x="126848" y="250952"/>
                </a:lnTo>
                <a:lnTo>
                  <a:pt x="101526" y="287062"/>
                </a:lnTo>
                <a:lnTo>
                  <a:pt x="78726" y="324962"/>
                </a:lnTo>
                <a:lnTo>
                  <a:pt x="58570" y="364532"/>
                </a:lnTo>
                <a:lnTo>
                  <a:pt x="41181" y="405649"/>
                </a:lnTo>
                <a:lnTo>
                  <a:pt x="26681" y="448191"/>
                </a:lnTo>
                <a:lnTo>
                  <a:pt x="15191" y="492037"/>
                </a:lnTo>
                <a:lnTo>
                  <a:pt x="6832" y="537064"/>
                </a:lnTo>
                <a:lnTo>
                  <a:pt x="1728" y="583150"/>
                </a:lnTo>
                <a:lnTo>
                  <a:pt x="0" y="630173"/>
                </a:lnTo>
                <a:lnTo>
                  <a:pt x="1728" y="677197"/>
                </a:lnTo>
                <a:lnTo>
                  <a:pt x="6832" y="723283"/>
                </a:lnTo>
                <a:lnTo>
                  <a:pt x="15191" y="768310"/>
                </a:lnTo>
                <a:lnTo>
                  <a:pt x="26681" y="812156"/>
                </a:lnTo>
                <a:lnTo>
                  <a:pt x="41181" y="854698"/>
                </a:lnTo>
                <a:lnTo>
                  <a:pt x="58570" y="895815"/>
                </a:lnTo>
                <a:lnTo>
                  <a:pt x="78726" y="935385"/>
                </a:lnTo>
                <a:lnTo>
                  <a:pt x="101526" y="973285"/>
                </a:lnTo>
                <a:lnTo>
                  <a:pt x="126848" y="1009395"/>
                </a:lnTo>
                <a:lnTo>
                  <a:pt x="154572" y="1043591"/>
                </a:lnTo>
                <a:lnTo>
                  <a:pt x="184575" y="1075753"/>
                </a:lnTo>
                <a:lnTo>
                  <a:pt x="216735" y="1105758"/>
                </a:lnTo>
                <a:lnTo>
                  <a:pt x="250930" y="1133484"/>
                </a:lnTo>
                <a:lnTo>
                  <a:pt x="287039" y="1158809"/>
                </a:lnTo>
                <a:lnTo>
                  <a:pt x="324940" y="1181611"/>
                </a:lnTo>
                <a:lnTo>
                  <a:pt x="364510" y="1201769"/>
                </a:lnTo>
                <a:lnTo>
                  <a:pt x="405628" y="1219160"/>
                </a:lnTo>
                <a:lnTo>
                  <a:pt x="448173" y="1233662"/>
                </a:lnTo>
                <a:lnTo>
                  <a:pt x="492021" y="1245154"/>
                </a:lnTo>
                <a:lnTo>
                  <a:pt x="537052" y="1253514"/>
                </a:lnTo>
                <a:lnTo>
                  <a:pt x="583143" y="1258619"/>
                </a:lnTo>
                <a:lnTo>
                  <a:pt x="630173" y="1260347"/>
                </a:lnTo>
                <a:lnTo>
                  <a:pt x="2250186" y="1260347"/>
                </a:lnTo>
                <a:lnTo>
                  <a:pt x="2297209" y="1258619"/>
                </a:lnTo>
                <a:lnTo>
                  <a:pt x="2343295" y="1253514"/>
                </a:lnTo>
                <a:lnTo>
                  <a:pt x="2388322" y="1245154"/>
                </a:lnTo>
                <a:lnTo>
                  <a:pt x="2432168" y="1233662"/>
                </a:lnTo>
                <a:lnTo>
                  <a:pt x="2474710" y="1219160"/>
                </a:lnTo>
                <a:lnTo>
                  <a:pt x="2515827" y="1201769"/>
                </a:lnTo>
                <a:lnTo>
                  <a:pt x="2555397" y="1181611"/>
                </a:lnTo>
                <a:lnTo>
                  <a:pt x="2593297" y="1158809"/>
                </a:lnTo>
                <a:lnTo>
                  <a:pt x="2629407" y="1133484"/>
                </a:lnTo>
                <a:lnTo>
                  <a:pt x="2663603" y="1105758"/>
                </a:lnTo>
                <a:lnTo>
                  <a:pt x="2695765" y="1075753"/>
                </a:lnTo>
                <a:lnTo>
                  <a:pt x="2725770" y="1043591"/>
                </a:lnTo>
                <a:lnTo>
                  <a:pt x="2753496" y="1009395"/>
                </a:lnTo>
                <a:lnTo>
                  <a:pt x="2778821" y="973285"/>
                </a:lnTo>
                <a:lnTo>
                  <a:pt x="2801623" y="935385"/>
                </a:lnTo>
                <a:lnTo>
                  <a:pt x="2821781" y="895815"/>
                </a:lnTo>
                <a:lnTo>
                  <a:pt x="2839172" y="854698"/>
                </a:lnTo>
                <a:lnTo>
                  <a:pt x="2853674" y="812156"/>
                </a:lnTo>
                <a:lnTo>
                  <a:pt x="2865166" y="768310"/>
                </a:lnTo>
                <a:lnTo>
                  <a:pt x="2873526" y="723283"/>
                </a:lnTo>
                <a:lnTo>
                  <a:pt x="2878631" y="677197"/>
                </a:lnTo>
                <a:lnTo>
                  <a:pt x="2880360" y="630173"/>
                </a:lnTo>
                <a:lnTo>
                  <a:pt x="2878631" y="583150"/>
                </a:lnTo>
                <a:lnTo>
                  <a:pt x="2873526" y="537064"/>
                </a:lnTo>
                <a:lnTo>
                  <a:pt x="2865166" y="492037"/>
                </a:lnTo>
                <a:lnTo>
                  <a:pt x="2853674" y="448191"/>
                </a:lnTo>
                <a:lnTo>
                  <a:pt x="2839172" y="405649"/>
                </a:lnTo>
                <a:lnTo>
                  <a:pt x="2821781" y="364532"/>
                </a:lnTo>
                <a:lnTo>
                  <a:pt x="2801623" y="324962"/>
                </a:lnTo>
                <a:lnTo>
                  <a:pt x="2778821" y="287062"/>
                </a:lnTo>
                <a:lnTo>
                  <a:pt x="2753496" y="250952"/>
                </a:lnTo>
                <a:lnTo>
                  <a:pt x="2725770" y="216756"/>
                </a:lnTo>
                <a:lnTo>
                  <a:pt x="2695765" y="184594"/>
                </a:lnTo>
                <a:lnTo>
                  <a:pt x="2663603" y="154589"/>
                </a:lnTo>
                <a:lnTo>
                  <a:pt x="2629407" y="126863"/>
                </a:lnTo>
                <a:lnTo>
                  <a:pt x="2593297" y="101538"/>
                </a:lnTo>
                <a:lnTo>
                  <a:pt x="2555397" y="78736"/>
                </a:lnTo>
                <a:lnTo>
                  <a:pt x="2515827" y="58578"/>
                </a:lnTo>
                <a:lnTo>
                  <a:pt x="2474710" y="41187"/>
                </a:lnTo>
                <a:lnTo>
                  <a:pt x="2432168" y="26685"/>
                </a:lnTo>
                <a:lnTo>
                  <a:pt x="2388322" y="15193"/>
                </a:lnTo>
                <a:lnTo>
                  <a:pt x="2343295" y="6833"/>
                </a:lnTo>
                <a:lnTo>
                  <a:pt x="2297209" y="1728"/>
                </a:lnTo>
                <a:lnTo>
                  <a:pt x="2250186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pPr algn="ctr"/>
            <a:endParaRPr lang="ru-RU" sz="1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советов</a:t>
            </a:r>
            <a:endParaRPr lang="ru-RU" sz="1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молодых педагогов</a:t>
            </a:r>
            <a:endParaRPr dirty="0"/>
          </a:p>
        </p:txBody>
      </p:sp>
      <p:sp>
        <p:nvSpPr>
          <p:cNvPr id="15" name="object 24"/>
          <p:cNvSpPr/>
          <p:nvPr/>
        </p:nvSpPr>
        <p:spPr>
          <a:xfrm>
            <a:off x="5260568" y="854465"/>
            <a:ext cx="2582422" cy="966409"/>
          </a:xfrm>
          <a:custGeom>
            <a:avLst/>
            <a:gdLst/>
            <a:ahLst/>
            <a:cxnLst/>
            <a:rect l="l" t="t" r="r" b="b"/>
            <a:pathLst>
              <a:path w="2880360" h="1260475">
                <a:moveTo>
                  <a:pt x="2250186" y="0"/>
                </a:moveTo>
                <a:lnTo>
                  <a:pt x="630173" y="0"/>
                </a:lnTo>
                <a:lnTo>
                  <a:pt x="583143" y="1728"/>
                </a:lnTo>
                <a:lnTo>
                  <a:pt x="537052" y="6833"/>
                </a:lnTo>
                <a:lnTo>
                  <a:pt x="492021" y="15193"/>
                </a:lnTo>
                <a:lnTo>
                  <a:pt x="448173" y="26685"/>
                </a:lnTo>
                <a:lnTo>
                  <a:pt x="405628" y="41187"/>
                </a:lnTo>
                <a:lnTo>
                  <a:pt x="364510" y="58578"/>
                </a:lnTo>
                <a:lnTo>
                  <a:pt x="324940" y="78736"/>
                </a:lnTo>
                <a:lnTo>
                  <a:pt x="287039" y="101538"/>
                </a:lnTo>
                <a:lnTo>
                  <a:pt x="250930" y="126863"/>
                </a:lnTo>
                <a:lnTo>
                  <a:pt x="216735" y="154589"/>
                </a:lnTo>
                <a:lnTo>
                  <a:pt x="184575" y="184594"/>
                </a:lnTo>
                <a:lnTo>
                  <a:pt x="154572" y="216756"/>
                </a:lnTo>
                <a:lnTo>
                  <a:pt x="126848" y="250952"/>
                </a:lnTo>
                <a:lnTo>
                  <a:pt x="101526" y="287062"/>
                </a:lnTo>
                <a:lnTo>
                  <a:pt x="78726" y="324962"/>
                </a:lnTo>
                <a:lnTo>
                  <a:pt x="58570" y="364532"/>
                </a:lnTo>
                <a:lnTo>
                  <a:pt x="41181" y="405649"/>
                </a:lnTo>
                <a:lnTo>
                  <a:pt x="26681" y="448191"/>
                </a:lnTo>
                <a:lnTo>
                  <a:pt x="15191" y="492037"/>
                </a:lnTo>
                <a:lnTo>
                  <a:pt x="6832" y="537064"/>
                </a:lnTo>
                <a:lnTo>
                  <a:pt x="1728" y="583150"/>
                </a:lnTo>
                <a:lnTo>
                  <a:pt x="0" y="630173"/>
                </a:lnTo>
                <a:lnTo>
                  <a:pt x="1728" y="677197"/>
                </a:lnTo>
                <a:lnTo>
                  <a:pt x="6832" y="723283"/>
                </a:lnTo>
                <a:lnTo>
                  <a:pt x="15191" y="768310"/>
                </a:lnTo>
                <a:lnTo>
                  <a:pt x="26681" y="812156"/>
                </a:lnTo>
                <a:lnTo>
                  <a:pt x="41181" y="854698"/>
                </a:lnTo>
                <a:lnTo>
                  <a:pt x="58570" y="895815"/>
                </a:lnTo>
                <a:lnTo>
                  <a:pt x="78726" y="935385"/>
                </a:lnTo>
                <a:lnTo>
                  <a:pt x="101526" y="973285"/>
                </a:lnTo>
                <a:lnTo>
                  <a:pt x="126848" y="1009395"/>
                </a:lnTo>
                <a:lnTo>
                  <a:pt x="154572" y="1043591"/>
                </a:lnTo>
                <a:lnTo>
                  <a:pt x="184575" y="1075753"/>
                </a:lnTo>
                <a:lnTo>
                  <a:pt x="216735" y="1105758"/>
                </a:lnTo>
                <a:lnTo>
                  <a:pt x="250930" y="1133484"/>
                </a:lnTo>
                <a:lnTo>
                  <a:pt x="287039" y="1158809"/>
                </a:lnTo>
                <a:lnTo>
                  <a:pt x="324940" y="1181611"/>
                </a:lnTo>
                <a:lnTo>
                  <a:pt x="364510" y="1201769"/>
                </a:lnTo>
                <a:lnTo>
                  <a:pt x="405628" y="1219160"/>
                </a:lnTo>
                <a:lnTo>
                  <a:pt x="448173" y="1233662"/>
                </a:lnTo>
                <a:lnTo>
                  <a:pt x="492021" y="1245154"/>
                </a:lnTo>
                <a:lnTo>
                  <a:pt x="537052" y="1253514"/>
                </a:lnTo>
                <a:lnTo>
                  <a:pt x="583143" y="1258619"/>
                </a:lnTo>
                <a:lnTo>
                  <a:pt x="630173" y="1260347"/>
                </a:lnTo>
                <a:lnTo>
                  <a:pt x="2250186" y="1260347"/>
                </a:lnTo>
                <a:lnTo>
                  <a:pt x="2297209" y="1258619"/>
                </a:lnTo>
                <a:lnTo>
                  <a:pt x="2343295" y="1253514"/>
                </a:lnTo>
                <a:lnTo>
                  <a:pt x="2388322" y="1245154"/>
                </a:lnTo>
                <a:lnTo>
                  <a:pt x="2432168" y="1233662"/>
                </a:lnTo>
                <a:lnTo>
                  <a:pt x="2474710" y="1219160"/>
                </a:lnTo>
                <a:lnTo>
                  <a:pt x="2515827" y="1201769"/>
                </a:lnTo>
                <a:lnTo>
                  <a:pt x="2555397" y="1181611"/>
                </a:lnTo>
                <a:lnTo>
                  <a:pt x="2593297" y="1158809"/>
                </a:lnTo>
                <a:lnTo>
                  <a:pt x="2629407" y="1133484"/>
                </a:lnTo>
                <a:lnTo>
                  <a:pt x="2663603" y="1105758"/>
                </a:lnTo>
                <a:lnTo>
                  <a:pt x="2695765" y="1075753"/>
                </a:lnTo>
                <a:lnTo>
                  <a:pt x="2725770" y="1043591"/>
                </a:lnTo>
                <a:lnTo>
                  <a:pt x="2753496" y="1009395"/>
                </a:lnTo>
                <a:lnTo>
                  <a:pt x="2778821" y="973285"/>
                </a:lnTo>
                <a:lnTo>
                  <a:pt x="2801623" y="935385"/>
                </a:lnTo>
                <a:lnTo>
                  <a:pt x="2821781" y="895815"/>
                </a:lnTo>
                <a:lnTo>
                  <a:pt x="2839172" y="854698"/>
                </a:lnTo>
                <a:lnTo>
                  <a:pt x="2853674" y="812156"/>
                </a:lnTo>
                <a:lnTo>
                  <a:pt x="2865166" y="768310"/>
                </a:lnTo>
                <a:lnTo>
                  <a:pt x="2873526" y="723283"/>
                </a:lnTo>
                <a:lnTo>
                  <a:pt x="2878631" y="677197"/>
                </a:lnTo>
                <a:lnTo>
                  <a:pt x="2880360" y="630173"/>
                </a:lnTo>
                <a:lnTo>
                  <a:pt x="2878631" y="583150"/>
                </a:lnTo>
                <a:lnTo>
                  <a:pt x="2873526" y="537064"/>
                </a:lnTo>
                <a:lnTo>
                  <a:pt x="2865166" y="492037"/>
                </a:lnTo>
                <a:lnTo>
                  <a:pt x="2853674" y="448191"/>
                </a:lnTo>
                <a:lnTo>
                  <a:pt x="2839172" y="405649"/>
                </a:lnTo>
                <a:lnTo>
                  <a:pt x="2821781" y="364532"/>
                </a:lnTo>
                <a:lnTo>
                  <a:pt x="2801623" y="324962"/>
                </a:lnTo>
                <a:lnTo>
                  <a:pt x="2778821" y="287062"/>
                </a:lnTo>
                <a:lnTo>
                  <a:pt x="2753496" y="250952"/>
                </a:lnTo>
                <a:lnTo>
                  <a:pt x="2725770" y="216756"/>
                </a:lnTo>
                <a:lnTo>
                  <a:pt x="2695765" y="184594"/>
                </a:lnTo>
                <a:lnTo>
                  <a:pt x="2663603" y="154589"/>
                </a:lnTo>
                <a:lnTo>
                  <a:pt x="2629407" y="126863"/>
                </a:lnTo>
                <a:lnTo>
                  <a:pt x="2593297" y="101538"/>
                </a:lnTo>
                <a:lnTo>
                  <a:pt x="2555397" y="78736"/>
                </a:lnTo>
                <a:lnTo>
                  <a:pt x="2515827" y="58578"/>
                </a:lnTo>
                <a:lnTo>
                  <a:pt x="2474710" y="41187"/>
                </a:lnTo>
                <a:lnTo>
                  <a:pt x="2432168" y="26685"/>
                </a:lnTo>
                <a:lnTo>
                  <a:pt x="2388322" y="15193"/>
                </a:lnTo>
                <a:lnTo>
                  <a:pt x="2343295" y="6833"/>
                </a:lnTo>
                <a:lnTo>
                  <a:pt x="2297209" y="1728"/>
                </a:lnTo>
                <a:lnTo>
                  <a:pt x="2250186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pPr algn="ctr"/>
            <a:endParaRPr lang="ru-RU" sz="1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советов «Наставник»</a:t>
            </a:r>
            <a:endParaRPr dirty="0"/>
          </a:p>
        </p:txBody>
      </p:sp>
      <p:sp>
        <p:nvSpPr>
          <p:cNvPr id="16" name="object 24"/>
          <p:cNvSpPr/>
          <p:nvPr/>
        </p:nvSpPr>
        <p:spPr>
          <a:xfrm>
            <a:off x="9101358" y="785207"/>
            <a:ext cx="2582422" cy="966409"/>
          </a:xfrm>
          <a:custGeom>
            <a:avLst/>
            <a:gdLst/>
            <a:ahLst/>
            <a:cxnLst/>
            <a:rect l="l" t="t" r="r" b="b"/>
            <a:pathLst>
              <a:path w="2880360" h="1260475">
                <a:moveTo>
                  <a:pt x="2250186" y="0"/>
                </a:moveTo>
                <a:lnTo>
                  <a:pt x="630173" y="0"/>
                </a:lnTo>
                <a:lnTo>
                  <a:pt x="583143" y="1728"/>
                </a:lnTo>
                <a:lnTo>
                  <a:pt x="537052" y="6833"/>
                </a:lnTo>
                <a:lnTo>
                  <a:pt x="492021" y="15193"/>
                </a:lnTo>
                <a:lnTo>
                  <a:pt x="448173" y="26685"/>
                </a:lnTo>
                <a:lnTo>
                  <a:pt x="405628" y="41187"/>
                </a:lnTo>
                <a:lnTo>
                  <a:pt x="364510" y="58578"/>
                </a:lnTo>
                <a:lnTo>
                  <a:pt x="324940" y="78736"/>
                </a:lnTo>
                <a:lnTo>
                  <a:pt x="287039" y="101538"/>
                </a:lnTo>
                <a:lnTo>
                  <a:pt x="250930" y="126863"/>
                </a:lnTo>
                <a:lnTo>
                  <a:pt x="216735" y="154589"/>
                </a:lnTo>
                <a:lnTo>
                  <a:pt x="184575" y="184594"/>
                </a:lnTo>
                <a:lnTo>
                  <a:pt x="154572" y="216756"/>
                </a:lnTo>
                <a:lnTo>
                  <a:pt x="126848" y="250952"/>
                </a:lnTo>
                <a:lnTo>
                  <a:pt x="101526" y="287062"/>
                </a:lnTo>
                <a:lnTo>
                  <a:pt x="78726" y="324962"/>
                </a:lnTo>
                <a:lnTo>
                  <a:pt x="58570" y="364532"/>
                </a:lnTo>
                <a:lnTo>
                  <a:pt x="41181" y="405649"/>
                </a:lnTo>
                <a:lnTo>
                  <a:pt x="26681" y="448191"/>
                </a:lnTo>
                <a:lnTo>
                  <a:pt x="15191" y="492037"/>
                </a:lnTo>
                <a:lnTo>
                  <a:pt x="6832" y="537064"/>
                </a:lnTo>
                <a:lnTo>
                  <a:pt x="1728" y="583150"/>
                </a:lnTo>
                <a:lnTo>
                  <a:pt x="0" y="630173"/>
                </a:lnTo>
                <a:lnTo>
                  <a:pt x="1728" y="677197"/>
                </a:lnTo>
                <a:lnTo>
                  <a:pt x="6832" y="723283"/>
                </a:lnTo>
                <a:lnTo>
                  <a:pt x="15191" y="768310"/>
                </a:lnTo>
                <a:lnTo>
                  <a:pt x="26681" y="812156"/>
                </a:lnTo>
                <a:lnTo>
                  <a:pt x="41181" y="854698"/>
                </a:lnTo>
                <a:lnTo>
                  <a:pt x="58570" y="895815"/>
                </a:lnTo>
                <a:lnTo>
                  <a:pt x="78726" y="935385"/>
                </a:lnTo>
                <a:lnTo>
                  <a:pt x="101526" y="973285"/>
                </a:lnTo>
                <a:lnTo>
                  <a:pt x="126848" y="1009395"/>
                </a:lnTo>
                <a:lnTo>
                  <a:pt x="154572" y="1043591"/>
                </a:lnTo>
                <a:lnTo>
                  <a:pt x="184575" y="1075753"/>
                </a:lnTo>
                <a:lnTo>
                  <a:pt x="216735" y="1105758"/>
                </a:lnTo>
                <a:lnTo>
                  <a:pt x="250930" y="1133484"/>
                </a:lnTo>
                <a:lnTo>
                  <a:pt x="287039" y="1158809"/>
                </a:lnTo>
                <a:lnTo>
                  <a:pt x="324940" y="1181611"/>
                </a:lnTo>
                <a:lnTo>
                  <a:pt x="364510" y="1201769"/>
                </a:lnTo>
                <a:lnTo>
                  <a:pt x="405628" y="1219160"/>
                </a:lnTo>
                <a:lnTo>
                  <a:pt x="448173" y="1233662"/>
                </a:lnTo>
                <a:lnTo>
                  <a:pt x="492021" y="1245154"/>
                </a:lnTo>
                <a:lnTo>
                  <a:pt x="537052" y="1253514"/>
                </a:lnTo>
                <a:lnTo>
                  <a:pt x="583143" y="1258619"/>
                </a:lnTo>
                <a:lnTo>
                  <a:pt x="630173" y="1260347"/>
                </a:lnTo>
                <a:lnTo>
                  <a:pt x="2250186" y="1260347"/>
                </a:lnTo>
                <a:lnTo>
                  <a:pt x="2297209" y="1258619"/>
                </a:lnTo>
                <a:lnTo>
                  <a:pt x="2343295" y="1253514"/>
                </a:lnTo>
                <a:lnTo>
                  <a:pt x="2388322" y="1245154"/>
                </a:lnTo>
                <a:lnTo>
                  <a:pt x="2432168" y="1233662"/>
                </a:lnTo>
                <a:lnTo>
                  <a:pt x="2474710" y="1219160"/>
                </a:lnTo>
                <a:lnTo>
                  <a:pt x="2515827" y="1201769"/>
                </a:lnTo>
                <a:lnTo>
                  <a:pt x="2555397" y="1181611"/>
                </a:lnTo>
                <a:lnTo>
                  <a:pt x="2593297" y="1158809"/>
                </a:lnTo>
                <a:lnTo>
                  <a:pt x="2629407" y="1133484"/>
                </a:lnTo>
                <a:lnTo>
                  <a:pt x="2663603" y="1105758"/>
                </a:lnTo>
                <a:lnTo>
                  <a:pt x="2695765" y="1075753"/>
                </a:lnTo>
                <a:lnTo>
                  <a:pt x="2725770" y="1043591"/>
                </a:lnTo>
                <a:lnTo>
                  <a:pt x="2753496" y="1009395"/>
                </a:lnTo>
                <a:lnTo>
                  <a:pt x="2778821" y="973285"/>
                </a:lnTo>
                <a:lnTo>
                  <a:pt x="2801623" y="935385"/>
                </a:lnTo>
                <a:lnTo>
                  <a:pt x="2821781" y="895815"/>
                </a:lnTo>
                <a:lnTo>
                  <a:pt x="2839172" y="854698"/>
                </a:lnTo>
                <a:lnTo>
                  <a:pt x="2853674" y="812156"/>
                </a:lnTo>
                <a:lnTo>
                  <a:pt x="2865166" y="768310"/>
                </a:lnTo>
                <a:lnTo>
                  <a:pt x="2873526" y="723283"/>
                </a:lnTo>
                <a:lnTo>
                  <a:pt x="2878631" y="677197"/>
                </a:lnTo>
                <a:lnTo>
                  <a:pt x="2880360" y="630173"/>
                </a:lnTo>
                <a:lnTo>
                  <a:pt x="2878631" y="583150"/>
                </a:lnTo>
                <a:lnTo>
                  <a:pt x="2873526" y="537064"/>
                </a:lnTo>
                <a:lnTo>
                  <a:pt x="2865166" y="492037"/>
                </a:lnTo>
                <a:lnTo>
                  <a:pt x="2853674" y="448191"/>
                </a:lnTo>
                <a:lnTo>
                  <a:pt x="2839172" y="405649"/>
                </a:lnTo>
                <a:lnTo>
                  <a:pt x="2821781" y="364532"/>
                </a:lnTo>
                <a:lnTo>
                  <a:pt x="2801623" y="324962"/>
                </a:lnTo>
                <a:lnTo>
                  <a:pt x="2778821" y="287062"/>
                </a:lnTo>
                <a:lnTo>
                  <a:pt x="2753496" y="250952"/>
                </a:lnTo>
                <a:lnTo>
                  <a:pt x="2725770" y="216756"/>
                </a:lnTo>
                <a:lnTo>
                  <a:pt x="2695765" y="184594"/>
                </a:lnTo>
                <a:lnTo>
                  <a:pt x="2663603" y="154589"/>
                </a:lnTo>
                <a:lnTo>
                  <a:pt x="2629407" y="126863"/>
                </a:lnTo>
                <a:lnTo>
                  <a:pt x="2593297" y="101538"/>
                </a:lnTo>
                <a:lnTo>
                  <a:pt x="2555397" y="78736"/>
                </a:lnTo>
                <a:lnTo>
                  <a:pt x="2515827" y="58578"/>
                </a:lnTo>
                <a:lnTo>
                  <a:pt x="2474710" y="41187"/>
                </a:lnTo>
                <a:lnTo>
                  <a:pt x="2432168" y="26685"/>
                </a:lnTo>
                <a:lnTo>
                  <a:pt x="2388322" y="15193"/>
                </a:lnTo>
                <a:lnTo>
                  <a:pt x="2343295" y="6833"/>
                </a:lnTo>
                <a:lnTo>
                  <a:pt x="2297209" y="1728"/>
                </a:lnTo>
                <a:lnTo>
                  <a:pt x="2250186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lang="ru-RU" sz="1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совета молодых ученых при вузах</a:t>
            </a:r>
            <a:endParaRPr dirty="0"/>
          </a:p>
        </p:txBody>
      </p:sp>
      <p:pic>
        <p:nvPicPr>
          <p:cNvPr id="23554" name="Picture 2" descr="https://sun9-49.userapi.com/impf/8U7l1iUi5Taknqf6ccA0hNADCmj6FkxhLgbdfQ/PhpZrF-iqIk.jpg?size=2560x1707&amp;quality=96&amp;sign=08d4419a663bdf7045cb10437b6b6467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418" y="1979784"/>
            <a:ext cx="2659258" cy="17731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370" y="4038600"/>
            <a:ext cx="2647950" cy="2647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303" y="1979784"/>
            <a:ext cx="2846688" cy="2135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8668" y="4419600"/>
            <a:ext cx="2846688" cy="213501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4052" y="1930581"/>
            <a:ext cx="2706836" cy="203181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2149" y="4490855"/>
            <a:ext cx="3090642" cy="2060830"/>
          </a:xfrm>
          <a:prstGeom prst="rect">
            <a:avLst/>
          </a:prstGeom>
        </p:spPr>
      </p:pic>
      <p:pic>
        <p:nvPicPr>
          <p:cNvPr id="22" name="object 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2400" y="123310"/>
            <a:ext cx="1299971" cy="89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16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6240463" y="260350"/>
            <a:ext cx="59769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449263" eaLnBrk="1" hangingPunct="1">
              <a:lnSpc>
                <a:spcPct val="80000"/>
              </a:lnSpc>
              <a:buClr>
                <a:srgbClr val="0000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200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381000" y="1066800"/>
            <a:ext cx="6324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449263" eaLnBrk="1" hangingPunct="1">
              <a:lnSpc>
                <a:spcPct val="80000"/>
              </a:lnSpc>
              <a:buClr>
                <a:srgbClr val="0000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</a:t>
            </a: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от 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коллективно-договорной кампании в 2021 году </a:t>
            </a:r>
            <a:r>
              <a:rPr lang="ru-RU" b="1" u="sn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922 </a:t>
            </a:r>
            <a:r>
              <a:rPr lang="ru-RU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49263" eaLnBrk="1" hangingPunct="1">
              <a:lnSpc>
                <a:spcPct val="80000"/>
              </a:lnSpc>
              <a:buClr>
                <a:srgbClr val="0000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 </a:t>
            </a:r>
            <a:r>
              <a:rPr lang="ru-RU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774 млн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вузы</a:t>
            </a:r>
            <a:endParaRPr lang="ru-RU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49263" eaLnBrk="1" hangingPunct="1">
              <a:lnSpc>
                <a:spcPct val="80000"/>
              </a:lnSpc>
              <a:buClr>
                <a:srgbClr val="0000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800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831" y="1371600"/>
            <a:ext cx="4600862" cy="4557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00" y="123310"/>
            <a:ext cx="1299971" cy="89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83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6240463" y="260350"/>
            <a:ext cx="59769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449263" eaLnBrk="1" hangingPunct="1">
              <a:lnSpc>
                <a:spcPct val="80000"/>
              </a:lnSpc>
              <a:buClr>
                <a:srgbClr val="0000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200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2819400" y="260350"/>
            <a:ext cx="6324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449263" eaLnBrk="1" hangingPunct="1">
              <a:lnSpc>
                <a:spcPct val="80000"/>
              </a:lnSpc>
              <a:buClr>
                <a:srgbClr val="0000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инспекция</a:t>
            </a:r>
            <a:endParaRPr lang="en-GB" sz="2800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81200" y="4495800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Оказана правовая помощь на сумму 10.700.000 рублей, из них: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- 2.100.000 рублей – судебная защита,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- 8.595.000 рублей – консультативная помощь.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11346181"/>
              </p:ext>
            </p:extLst>
          </p:nvPr>
        </p:nvGraphicFramePr>
        <p:xfrm>
          <a:off x="76200" y="258762"/>
          <a:ext cx="11582400" cy="5151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object 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400" y="123310"/>
            <a:ext cx="1299971" cy="89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463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 txBox="1">
            <a:spLocks noChangeArrowheads="1"/>
          </p:cNvSpPr>
          <p:nvPr/>
        </p:nvSpPr>
        <p:spPr bwMode="auto">
          <a:xfrm>
            <a:off x="3733800" y="230981"/>
            <a:ext cx="9145587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449263" eaLnBrk="1" hangingPunct="1">
              <a:lnSpc>
                <a:spcPct val="80000"/>
              </a:lnSpc>
              <a:buClr>
                <a:srgbClr val="0000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kern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Семинар-обучение на </a:t>
            </a:r>
            <a:r>
              <a:rPr lang="ru-RU" sz="2400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борту </a:t>
            </a:r>
            <a:r>
              <a:rPr lang="ru-RU" sz="2400" kern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теплохода «</a:t>
            </a:r>
            <a:r>
              <a:rPr lang="ru-RU" sz="2400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 Толстой»</a:t>
            </a:r>
            <a:endParaRPr lang="en-GB" sz="2400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29600" y="2096293"/>
            <a:ext cx="4038600" cy="1755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Изучено более </a:t>
            </a:r>
            <a:r>
              <a:rPr lang="ru-RU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ru-RU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</a:t>
            </a:r>
          </a:p>
          <a:p>
            <a:pPr>
              <a:defRPr/>
            </a:pPr>
            <a:r>
              <a:rPr lang="ru-RU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ru-RU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выступлений</a:t>
            </a:r>
          </a:p>
          <a:p>
            <a:pPr>
              <a:defRPr/>
            </a:pPr>
            <a:r>
              <a:rPr lang="ru-RU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человек</a:t>
            </a:r>
          </a:p>
          <a:p>
            <a:pPr>
              <a:defRPr/>
            </a:pPr>
            <a:r>
              <a:rPr lang="ru-RU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заседание</a:t>
            </a:r>
          </a:p>
          <a:p>
            <a:pPr>
              <a:defRPr/>
            </a:pPr>
            <a:r>
              <a:rPr lang="ru-RU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совета молодых педагогов</a:t>
            </a:r>
          </a:p>
          <a:p>
            <a:pPr>
              <a:defRPr/>
            </a:pPr>
            <a:r>
              <a:rPr lang="ru-RU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День Председателя </a:t>
            </a:r>
            <a:endParaRPr lang="ru-RU" dirty="0"/>
          </a:p>
        </p:txBody>
      </p:sp>
      <p:pic>
        <p:nvPicPr>
          <p:cNvPr id="29698" name="Picture 2" descr="https://sun9-71.userapi.com/impf/fmSfhlsJ_DiEiSdVLCfC3diNu2vBTlG2z2u_6w/I2eG8Qt0Srk.jpg?size=1600x1200&amp;quality=96&amp;sign=c15ab2743e1ed471ff3b944184fc4bb9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7" y="4114800"/>
            <a:ext cx="3051175" cy="2288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s://sun9-81.userapi.com/impf/HNMpI6Lgu0I5xfJyHE4qufG9oqeXfwor0L_uWA/pJ5zR9cyGNs.jpg?size=1600x1200&amp;quality=96&amp;sign=7a909069cccf502a8001a71bc805d5ff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72540"/>
            <a:ext cx="3051175" cy="2288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4344" y="229969"/>
            <a:ext cx="39661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 smtClean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499</a:t>
            </a:r>
            <a:r>
              <a:rPr lang="ru-RU" sz="1800" dirty="0" smtClean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школ профактива</a:t>
            </a:r>
          </a:p>
          <a:p>
            <a:pPr algn="ctr"/>
            <a:r>
              <a:rPr lang="ru-RU" sz="1800" dirty="0" smtClean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и постоянно действующих семинаров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4269" y="3596765"/>
            <a:ext cx="4006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1800" dirty="0" smtClean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рошли обучение всего </a:t>
            </a:r>
            <a:r>
              <a:rPr lang="ru-RU" sz="1800" b="1" dirty="0" smtClean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5262</a:t>
            </a:r>
            <a:r>
              <a:rPr lang="ru-RU" sz="1800" dirty="0" smtClean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человека</a:t>
            </a:r>
            <a:endParaRPr lang="ru-RU" dirty="0"/>
          </a:p>
        </p:txBody>
      </p:sp>
      <p:pic>
        <p:nvPicPr>
          <p:cNvPr id="29702" name="Picture 6" descr="https://sun9-57.userapi.com/impf/JWY-bBzeGE_9DiaVuqeAu7ZHleOlX7LvtJvGzA/KZodBsWtQ7U.jpg?size=1600x1201&amp;quality=96&amp;sign=72e6730167fe9655268362b01f32c2b3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37" y="4114800"/>
            <a:ext cx="3355975" cy="2519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3" descr="https://sun9-12.userapi.com/impg/c5fILkgUnup5zjOOR-YNeiXv6QNIjjZ-PNopUA/kIyVnKbpLtA.jpg?size=1600x1201&amp;quality=96&amp;sign=16e560093a0d52eaf4d5f621e707bb83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62" y="1035617"/>
            <a:ext cx="3147324" cy="23622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ject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003366" y="758399"/>
            <a:ext cx="1299971" cy="89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508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6240463" y="260350"/>
            <a:ext cx="59769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449263" eaLnBrk="1" hangingPunct="1">
              <a:lnSpc>
                <a:spcPct val="80000"/>
              </a:lnSpc>
              <a:buClr>
                <a:srgbClr val="0000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200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 bwMode="auto">
          <a:xfrm>
            <a:off x="1567288" y="143094"/>
            <a:ext cx="9786511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449263" eaLnBrk="1" hangingPunct="1">
              <a:lnSpc>
                <a:spcPct val="80000"/>
              </a:lnSpc>
              <a:buClr>
                <a:srgbClr val="0000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профессионального мастерства</a:t>
            </a:r>
            <a:endParaRPr lang="en-GB" sz="2800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2" name="Picture 2" descr="https://sun9-74.userapi.com/impf/dxY57HbM6PlPzKZYbyH7GYQkxH8yxVsMCJVFTg/mJAln1Dz0FQ.jpg?size=2560x1707&amp;quality=95&amp;sign=a734a9dfe5f3f63cfa61046e75166569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3656885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https://sun9-23.userapi.com/impf/FapNFOCuntZIkm6zXbY5WcbhejnlwHAKOtGgyQ/Ym30iyliOJA.jpg?size=2560x1707&amp;quality=95&amp;sign=826ee590ed9942e1ce9ce47de6020420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3733800" cy="248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https://sun9-86.userapi.com/impf/Hnwnfiec6LVBauIbYpe95peHxO-OIG9r6XHAyA/ObcChoxNDKc.jpg?size=780x1040&amp;quality=96&amp;sign=a709108aeb9ee6e3b90af5839168b601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108" y="1149569"/>
            <a:ext cx="3460709" cy="461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https://sun9-49.userapi.com/impf/7meWWrjiHamME3djT820ac8XKGAqpEbHvbZq-w/QbPLM4tkBsA.jpg?size=1600x1200&amp;quality=96&amp;sign=631ba187ef8f64fc209a10828f668618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288" y="4114800"/>
            <a:ext cx="3311766" cy="248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0" name="Picture 10" descr="https://sun9-45.userapi.com/impf/uyUFokjeDgbvNwZ05vutybCoBtBN57podJMubA/xUY758J4TK8.jpg?size=1440x1920&amp;quality=96&amp;sign=5c1797380750f555a0f0196ce3995f73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749" y="678569"/>
            <a:ext cx="2317948" cy="309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object 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400" y="123310"/>
            <a:ext cx="1299971" cy="89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11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479425" y="1557338"/>
            <a:ext cx="11017250" cy="7143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Rectangle 1"/>
          <p:cNvSpPr txBox="1">
            <a:spLocks noChangeArrowheads="1"/>
          </p:cNvSpPr>
          <p:nvPr/>
        </p:nvSpPr>
        <p:spPr bwMode="auto">
          <a:xfrm>
            <a:off x="838200" y="345281"/>
            <a:ext cx="1101725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449263" eaLnBrk="1" hangingPunct="1">
              <a:lnSpc>
                <a:spcPct val="80000"/>
              </a:lnSpc>
              <a:buClr>
                <a:srgbClr val="0000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kern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по профилактике эмоционального выгорания</a:t>
            </a:r>
            <a:endParaRPr lang="en-GB" sz="3200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39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1844675"/>
            <a:ext cx="17795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3030538"/>
            <a:ext cx="2303462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35563" y="1766888"/>
            <a:ext cx="6602412" cy="203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Комсомольская районная организация профсоюза </a:t>
            </a:r>
            <a:r>
              <a:rPr lang="ru-RU" kern="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Тольятти</a:t>
            </a:r>
          </a:p>
          <a:p>
            <a:pPr>
              <a:defRPr/>
            </a:pPr>
            <a:r>
              <a:rPr lang="ru-RU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совместно с ГБУ «Психолого-педагогический центр» начала </a:t>
            </a:r>
          </a:p>
          <a:p>
            <a:pPr>
              <a:defRPr/>
            </a:pPr>
            <a:r>
              <a:rPr lang="ru-RU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по реализации проекта, выигранного в конкурсе </a:t>
            </a:r>
          </a:p>
          <a:p>
            <a:pPr>
              <a:defRPr/>
            </a:pPr>
            <a:r>
              <a:rPr lang="ru-RU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 областной организации, «Деятельность в области </a:t>
            </a:r>
          </a:p>
          <a:p>
            <a:pPr>
              <a:defRPr/>
            </a:pPr>
            <a:r>
              <a:rPr lang="ru-RU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психоэмоциональной разгрузки работников образования»;</a:t>
            </a:r>
          </a:p>
          <a:p>
            <a:pPr marL="285750" indent="-285750">
              <a:buFontTx/>
              <a:buChar char="-"/>
              <a:defRPr/>
            </a:pPr>
            <a:r>
              <a:rPr lang="ru-RU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профорганизация работников ТГУ;</a:t>
            </a:r>
          </a:p>
          <a:p>
            <a:pPr marL="285750" indent="-285750">
              <a:buFontTx/>
              <a:buChar char="-"/>
              <a:defRPr/>
            </a:pPr>
            <a:r>
              <a:rPr lang="ru-RU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профорганизация работников СГСПУ.</a:t>
            </a:r>
            <a:endParaRPr lang="ru-RU" dirty="0"/>
          </a:p>
        </p:txBody>
      </p:sp>
      <p:pic>
        <p:nvPicPr>
          <p:cNvPr id="59400" name="Picture 8" descr="https://sun9-43.userapi.com/impg/171YVFXr4LCkZXJQ-6_SvdEiwW6T1FotyBBEFw/MpNJ6xqABa0.jpg?size=611x818&amp;quality=96&amp;sign=b3bc3886b35a1dd6a32f14b8812c8046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188" y="3846513"/>
            <a:ext cx="2122487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10" descr="https://sun9-25.userapi.com/impg/TOGMebW1w9iYonhkxJdvjcbYJ0HV3ThlhLWeAg/gLhPOROFLoo.jpg?size=666x887&amp;quality=96&amp;sign=ad3c3979c72cb8365293d56240516e4d&amp;type=alb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4216400"/>
            <a:ext cx="1706563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ject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9939" y="193797"/>
            <a:ext cx="1299971" cy="89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955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479425" y="1557338"/>
            <a:ext cx="11017250" cy="7143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Rectangle 1"/>
          <p:cNvSpPr txBox="1">
            <a:spLocks noChangeArrowheads="1"/>
          </p:cNvSpPr>
          <p:nvPr/>
        </p:nvSpPr>
        <p:spPr bwMode="auto">
          <a:xfrm>
            <a:off x="2351088" y="692150"/>
            <a:ext cx="9145587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449263" eaLnBrk="1" hangingPunct="1">
              <a:lnSpc>
                <a:spcPct val="80000"/>
              </a:lnSpc>
              <a:buClr>
                <a:srgbClr val="0000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kern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работа</a:t>
            </a:r>
            <a:endParaRPr lang="en-GB" sz="3200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7" name="Прямоугольник 2"/>
          <p:cNvSpPr>
            <a:spLocks noChangeArrowheads="1"/>
          </p:cNvSpPr>
          <p:nvPr/>
        </p:nvSpPr>
        <p:spPr bwMode="auto">
          <a:xfrm>
            <a:off x="8904288" y="4475163"/>
            <a:ext cx="38274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/>
              <a:t>Вручение призов по итогам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/>
              <a:t> конкурса-розыгрыша</a:t>
            </a:r>
          </a:p>
        </p:txBody>
      </p:sp>
      <p:pic>
        <p:nvPicPr>
          <p:cNvPr id="69638" name="Picture 6" descr="https://sun9-72.userapi.com/impg/sfiiWAhjxzQzi7MN2PAPjVdrKfFGmBhB4HquuQ/wgeKmFyMyRE.jpg?size=1600x1200&amp;quality=96&amp;sign=d9598ce43c459feef2c32d589ebdf4d1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8" y="1917700"/>
            <a:ext cx="316706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9425" y="5030788"/>
            <a:ext cx="1111885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областной организации Профсоюза образования в 2020 году, в 2021 году – </a:t>
            </a:r>
            <a:r>
              <a:rPr lang="ru-RU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</a:t>
            </a:r>
            <a:r>
              <a:rPr lang="ru-RU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 областного</a:t>
            </a:r>
          </a:p>
          <a:p>
            <a:pPr>
              <a:defRPr/>
            </a:pPr>
            <a:r>
              <a:rPr lang="ru-RU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конкурса ФПСО «Лучший сайт областной организации»</a:t>
            </a:r>
          </a:p>
          <a:p>
            <a:pPr>
              <a:defRPr/>
            </a:pPr>
            <a:endParaRPr lang="ru-RU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Областная организация Профсоюза образования – </a:t>
            </a:r>
            <a:r>
              <a:rPr lang="ru-RU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</a:t>
            </a:r>
            <a:r>
              <a:rPr lang="ru-RU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конкурса ФПСО</a:t>
            </a:r>
          </a:p>
          <a:p>
            <a:pPr>
              <a:defRPr/>
            </a:pPr>
            <a:r>
              <a:rPr lang="ru-RU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«Лучшая информационная работа в </a:t>
            </a:r>
            <a:r>
              <a:rPr lang="ru-RU" kern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году»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373565"/>
              </p:ext>
            </p:extLst>
          </p:nvPr>
        </p:nvGraphicFramePr>
        <p:xfrm>
          <a:off x="225425" y="1906588"/>
          <a:ext cx="7920038" cy="2511912"/>
        </p:xfrm>
        <a:graphic>
          <a:graphicData uri="http://schemas.openxmlformats.org/drawingml/2006/table">
            <a:tbl>
              <a:tblPr firstRow="1" firstCol="1" bandRow="1"/>
              <a:tblGrid>
                <a:gridCol w="2142859">
                  <a:extLst>
                    <a:ext uri="{9D8B030D-6E8A-4147-A177-3AD203B41FA5}">
                      <a16:colId xmlns:a16="http://schemas.microsoft.com/office/drawing/2014/main" xmlns="" val="3491648714"/>
                    </a:ext>
                  </a:extLst>
                </a:gridCol>
                <a:gridCol w="5777179">
                  <a:extLst>
                    <a:ext uri="{9D8B030D-6E8A-4147-A177-3AD203B41FA5}">
                      <a16:colId xmlns:a16="http://schemas.microsoft.com/office/drawing/2014/main" xmlns="" val="90922448"/>
                    </a:ext>
                  </a:extLst>
                </a:gridCol>
              </a:tblGrid>
              <a:tr h="2283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samara.obkom@mail.ru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262394"/>
                  </a:ext>
                </a:extLst>
              </a:tr>
              <a:tr h="456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Официальный сайт в сети Интернет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http://samaraobr.ru/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4028011"/>
                  </a:ext>
                </a:extLst>
              </a:tr>
              <a:tr h="4567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Официальные аккаунты Самарской областной организации профсоюза работников народного образования и науки Российской Федерации в социальных сетях: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406184"/>
                  </a:ext>
                </a:extLst>
              </a:tr>
              <a:tr h="913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Вконтакте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Официальная группа «Самарский Профсоюз образования»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/>
                        </a:rPr>
                        <a:t>https://vk.com/samaraobr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3642445"/>
                  </a:ext>
                </a:extLst>
              </a:tr>
              <a:tr h="456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Вконтакте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Официальная группа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/>
                        </a:rPr>
                        <a:t>https://vk.com/sovet_pedagogi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6394672"/>
                  </a:ext>
                </a:extLst>
              </a:tr>
            </a:tbl>
          </a:graphicData>
        </a:graphic>
      </p:graphicFrame>
      <p:sp>
        <p:nvSpPr>
          <p:cNvPr id="69666" name="Rectangle 7"/>
          <p:cNvSpPr>
            <a:spLocks noChangeArrowheads="1"/>
          </p:cNvSpPr>
          <p:nvPr/>
        </p:nvSpPr>
        <p:spPr bwMode="auto">
          <a:xfrm>
            <a:off x="2730500" y="1584325"/>
            <a:ext cx="59070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Карточка Самарской областной организации Профсоюза образования</a:t>
            </a:r>
            <a:endParaRPr lang="ru-RU" altLang="ru-RU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ject 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8271" y="373827"/>
            <a:ext cx="1299971" cy="89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953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810"/>
              <a:ext cx="12191999" cy="683818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150352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7750" y="2894837"/>
            <a:ext cx="4333875" cy="126873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ts val="4990"/>
              </a:lnSpc>
              <a:spcBef>
                <a:spcPts val="5"/>
              </a:spcBef>
            </a:pPr>
            <a:r>
              <a:rPr sz="4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Будущее</a:t>
            </a:r>
            <a:r>
              <a:rPr sz="4000" b="0" spc="2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000" b="0" spc="-40" dirty="0">
                <a:solidFill>
                  <a:srgbClr val="FFFFFF"/>
                </a:solidFill>
                <a:latin typeface="Calibri Light"/>
                <a:cs typeface="Calibri Light"/>
              </a:rPr>
              <a:t>начинается</a:t>
            </a:r>
            <a:r>
              <a:rPr sz="4000" b="0" spc="-16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сегодня!</a:t>
            </a:r>
            <a:endParaRPr sz="4000">
              <a:latin typeface="Calibri Light"/>
              <a:cs typeface="Calibri Light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4859" y="736091"/>
            <a:ext cx="2496312" cy="1682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228600" y="2286000"/>
            <a:ext cx="11658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 defTabSz="449263" eaLnBrk="1" hangingPunct="1">
              <a:lnSpc>
                <a:spcPct val="80000"/>
              </a:lnSpc>
              <a:buClr>
                <a:srgbClr val="0000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А.В.Гудкова, председатель Самарской областной организации профсоюза работников народного образования и науки </a:t>
            </a:r>
            <a:r>
              <a:rPr lang="ru-RU" sz="1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lang="ru-RU" sz="1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 defTabSz="449263" eaLnBrk="1" hangingPunct="1">
              <a:lnSpc>
                <a:spcPct val="80000"/>
              </a:lnSpc>
              <a:buClr>
                <a:srgbClr val="0000CC"/>
              </a:buClr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членом </a:t>
            </a:r>
            <a:r>
              <a:rPr lang="ru-RU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Центрального Совета и исполнительного комитета Общероссийского Профсоюза образования</a:t>
            </a:r>
            <a:r>
              <a:rPr 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 defTabSz="449263" eaLnBrk="1" hangingPunct="1">
              <a:lnSpc>
                <a:spcPct val="80000"/>
              </a:lnSpc>
              <a:buClr>
                <a:srgbClr val="0000CC"/>
              </a:buClr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председателем комиссии по вопросам повышения профессионального уровня педагогических работников Центрального </a:t>
            </a:r>
            <a:r>
              <a:rPr 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Общероссийского Профсоюза образования;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defTabSz="449263" eaLnBrk="1" hangingPunct="1">
              <a:lnSpc>
                <a:spcPct val="80000"/>
              </a:lnSpc>
              <a:buClr>
                <a:srgbClr val="0000CC"/>
              </a:buClr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членом </a:t>
            </a:r>
            <a:r>
              <a:rPr lang="ru-RU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совета по реализации ПНП «Образование</a:t>
            </a:r>
            <a:r>
              <a:rPr 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Правительстве Самарской области</a:t>
            </a:r>
            <a:r>
              <a:rPr 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 defTabSz="449263" eaLnBrk="1" hangingPunct="1">
              <a:lnSpc>
                <a:spcPct val="80000"/>
              </a:lnSpc>
              <a:buClr>
                <a:srgbClr val="0000CC"/>
              </a:buClr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членом </a:t>
            </a:r>
            <a:r>
              <a:rPr lang="ru-RU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коллегии Министерства образования и науки Самарской области</a:t>
            </a:r>
            <a:r>
              <a:rPr 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 defTabSz="449263" eaLnBrk="1" hangingPunct="1">
              <a:lnSpc>
                <a:spcPct val="80000"/>
              </a:lnSpc>
              <a:buClr>
                <a:srgbClr val="0000CC"/>
              </a:buClr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членом аттестационной </a:t>
            </a:r>
            <a:r>
              <a:rPr lang="ru-RU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и аккредитационной комиссии Министерства образования Самарской </a:t>
            </a:r>
            <a:r>
              <a:rPr 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области;</a:t>
            </a:r>
          </a:p>
          <a:p>
            <a:pPr marL="285750" indent="-285750" algn="just" defTabSz="449263" eaLnBrk="1" hangingPunct="1">
              <a:lnSpc>
                <a:spcPct val="80000"/>
              </a:lnSpc>
              <a:buClr>
                <a:srgbClr val="0000CC"/>
              </a:buClr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членом </a:t>
            </a:r>
            <a:r>
              <a:rPr lang="ru-RU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трехсторонних областной и городской комиссий по урегулированию социально-трудовых отношений по экономическим </a:t>
            </a:r>
            <a:r>
              <a:rPr 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вопросам;</a:t>
            </a:r>
          </a:p>
          <a:p>
            <a:pPr marL="285750" indent="-285750" algn="just" defTabSz="449263" eaLnBrk="1" hangingPunct="1">
              <a:lnSpc>
                <a:spcPct val="80000"/>
              </a:lnSpc>
              <a:buClr>
                <a:srgbClr val="0000CC"/>
              </a:buClr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членом общественной </a:t>
            </a:r>
            <a:r>
              <a:rPr lang="ru-RU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</a:t>
            </a:r>
            <a:r>
              <a:rPr 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образованию </a:t>
            </a:r>
            <a:r>
              <a:rPr lang="ru-RU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науке при комитете Самарской Губернской </a:t>
            </a:r>
            <a:r>
              <a:rPr 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Думы;</a:t>
            </a:r>
          </a:p>
          <a:p>
            <a:pPr marL="285750" indent="-285750" algn="just" defTabSz="449263" eaLnBrk="1" hangingPunct="1">
              <a:lnSpc>
                <a:spcPct val="80000"/>
              </a:lnSpc>
              <a:buClr>
                <a:srgbClr val="0000CC"/>
              </a:buClr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членом </a:t>
            </a:r>
            <a:r>
              <a:rPr lang="ru-RU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совета при Министерстве образования и науке Самарской </a:t>
            </a:r>
            <a:r>
              <a:rPr 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области;</a:t>
            </a:r>
          </a:p>
          <a:p>
            <a:pPr marL="285750" indent="-285750" algn="just" defTabSz="449263" eaLnBrk="1" hangingPunct="1">
              <a:lnSpc>
                <a:spcPct val="80000"/>
              </a:lnSpc>
              <a:buClr>
                <a:srgbClr val="0000CC"/>
              </a:buClr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приглашенный на  Комитет </a:t>
            </a:r>
            <a:r>
              <a:rPr lang="ru-RU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образованию и науке Самарской Губернской Думы</a:t>
            </a:r>
            <a:r>
              <a:rPr 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 defTabSz="449263" eaLnBrk="1" hangingPunct="1">
              <a:lnSpc>
                <a:spcPct val="80000"/>
              </a:lnSpc>
              <a:buClr>
                <a:srgbClr val="0000CC"/>
              </a:buClr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членом </a:t>
            </a:r>
            <a:r>
              <a:rPr lang="ru-RU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ректоров</a:t>
            </a:r>
            <a:r>
              <a:rPr 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 defTabSz="449263" eaLnBrk="1" hangingPunct="1">
              <a:lnSpc>
                <a:spcPct val="80000"/>
              </a:lnSpc>
              <a:buClr>
                <a:srgbClr val="0000CC"/>
              </a:buClr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членом </a:t>
            </a:r>
            <a:r>
              <a:rPr lang="ru-RU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Президиума </a:t>
            </a:r>
            <a:r>
              <a:rPr 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союза «Федерация </a:t>
            </a:r>
            <a:r>
              <a:rPr lang="ru-RU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Профсоюзов Самарской области</a:t>
            </a:r>
            <a:r>
              <a:rPr 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 defTabSz="449263" eaLnBrk="1" hangingPunct="1">
              <a:lnSpc>
                <a:spcPct val="80000"/>
              </a:lnSpc>
              <a:buClr>
                <a:srgbClr val="0000CC"/>
              </a:buClr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заместителем </a:t>
            </a:r>
            <a:r>
              <a:rPr lang="ru-RU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 жюри 11 областных конкурсов, в том числе таких как: «Учитель года», «Воспитатель года» «Сердце отдаю детям</a:t>
            </a:r>
            <a:r>
              <a:rPr 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49263" eaLnBrk="1" hangingPunct="1">
              <a:lnSpc>
                <a:spcPct val="80000"/>
              </a:lnSpc>
              <a:buClr>
                <a:srgbClr val="0000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членом областного Союза женщин, организационного комитета «Женщина года</a:t>
            </a:r>
            <a:r>
              <a:rPr 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др.</a:t>
            </a:r>
            <a:endParaRPr lang="ru-RU" sz="1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5" descr="https://sun9-74.userapi.com/impg/cr2BCKk_uMcG8FNKjOXg2KqYa25utskOpDNrXA/2A8szXlTzCQ.jpg?size=1280x960&amp;quality=96&amp;sign=0cacaad56c3976fd610d703304f910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920" y="213339"/>
            <a:ext cx="2744402" cy="205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sun9-63.userapi.com/impf/jRRxIR2EhFos5BInWbi7UKbqe9vB5xvLEk3vVA/dsMyjf7cDZo.jpg?size=1920x1280&amp;quality=96&amp;sign=a604e8b660543c012ce6c3b949934c43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1273"/>
            <a:ext cx="3124200" cy="20827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87.userapi.com/impf/_R_QLCJl5E_CXgazUqbsnsymOzJNwwgnzORcsA/f3oUkDpjCE4.jpg?size=1920x1274&amp;quality=96&amp;sign=9c53be56698e0298e925372475d74c71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89893"/>
            <a:ext cx="3127375" cy="2075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100" y="152400"/>
            <a:ext cx="2496312" cy="168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48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7719" y="416763"/>
            <a:ext cx="679195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240" dirty="0" smtClean="0"/>
              <a:t>На 1 января 2022 года</a:t>
            </a:r>
            <a:endParaRPr spc="-155" dirty="0"/>
          </a:p>
        </p:txBody>
      </p:sp>
      <p:sp>
        <p:nvSpPr>
          <p:cNvPr id="11" name="object 11"/>
          <p:cNvSpPr txBox="1"/>
          <p:nvPr/>
        </p:nvSpPr>
        <p:spPr>
          <a:xfrm>
            <a:off x="2416430" y="2752522"/>
            <a:ext cx="8469462" cy="566181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lang="ru-RU" sz="3200" b="1" spc="-200" dirty="0" smtClean="0">
                <a:solidFill>
                  <a:srgbClr val="001F5F"/>
                </a:solidFill>
                <a:latin typeface="Calibri"/>
                <a:cs typeface="Calibri"/>
              </a:rPr>
              <a:t>80 382 члена Профсоюза (общий охват 72,8%) 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87204" y="4026531"/>
            <a:ext cx="1935480" cy="80772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lang="ru-RU" sz="2400" b="1" spc="-490" dirty="0" smtClean="0">
                <a:solidFill>
                  <a:srgbClr val="001F5F"/>
                </a:solidFill>
                <a:latin typeface="Calibri"/>
                <a:cs typeface="Calibri"/>
              </a:rPr>
              <a:t>4       6        6         9           2</a:t>
            </a:r>
            <a:endParaRPr sz="2400" dirty="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400"/>
              </a:spcBef>
            </a:pP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работающих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48200" y="3944603"/>
            <a:ext cx="2484755" cy="80772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575"/>
              </a:spcBef>
            </a:pPr>
            <a:r>
              <a:rPr lang="ru-RU" sz="2400" b="1" spc="-210" dirty="0" smtClean="0">
                <a:solidFill>
                  <a:srgbClr val="001F5F"/>
                </a:solidFill>
                <a:latin typeface="Calibri"/>
                <a:cs typeface="Calibri"/>
              </a:rPr>
              <a:t>26495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2000" spc="-125" dirty="0">
                <a:solidFill>
                  <a:srgbClr val="001F5F"/>
                </a:solidFill>
                <a:latin typeface="Calibri"/>
                <a:cs typeface="Calibri"/>
              </a:rPr>
              <a:t>обучающихся</a:t>
            </a:r>
            <a:r>
              <a:rPr sz="2000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95" dirty="0">
                <a:solidFill>
                  <a:srgbClr val="001F5F"/>
                </a:solidFill>
                <a:latin typeface="Calibri"/>
                <a:cs typeface="Calibri"/>
              </a:rPr>
              <a:t>(студентов)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58197" y="3934468"/>
            <a:ext cx="2577465" cy="80772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lang="ru-RU" sz="2400" b="1" spc="-260" dirty="0" smtClean="0">
                <a:solidFill>
                  <a:srgbClr val="001F5F"/>
                </a:solidFill>
                <a:latin typeface="Calibri"/>
                <a:cs typeface="Calibri"/>
              </a:rPr>
              <a:t>7195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2000" spc="-140" dirty="0">
                <a:solidFill>
                  <a:srgbClr val="001F5F"/>
                </a:solidFill>
                <a:latin typeface="Calibri"/>
                <a:cs typeface="Calibri"/>
              </a:rPr>
              <a:t>неработающий</a:t>
            </a:r>
            <a:r>
              <a:rPr sz="2000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5" dirty="0">
                <a:solidFill>
                  <a:srgbClr val="001F5F"/>
                </a:solidFill>
                <a:latin typeface="Calibri"/>
                <a:cs typeface="Calibri"/>
              </a:rPr>
              <a:t>пенсионер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9525000" y="4991884"/>
            <a:ext cx="872561" cy="855149"/>
            <a:chOff x="1224661" y="5789675"/>
            <a:chExt cx="330835" cy="370521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5523" y="5789675"/>
              <a:ext cx="186362" cy="18460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224661" y="5999541"/>
              <a:ext cx="330835" cy="160655"/>
            </a:xfrm>
            <a:custGeom>
              <a:avLst/>
              <a:gdLst/>
              <a:ahLst/>
              <a:cxnLst/>
              <a:rect l="l" t="t" r="r" b="b"/>
              <a:pathLst>
                <a:path w="330834" h="160654">
                  <a:moveTo>
                    <a:pt x="210069" y="0"/>
                  </a:moveTo>
                  <a:lnTo>
                    <a:pt x="193597" y="13068"/>
                  </a:lnTo>
                  <a:lnTo>
                    <a:pt x="181614" y="18845"/>
                  </a:lnTo>
                  <a:lnTo>
                    <a:pt x="172139" y="20973"/>
                  </a:lnTo>
                  <a:lnTo>
                    <a:pt x="158156" y="20977"/>
                  </a:lnTo>
                  <a:lnTo>
                    <a:pt x="148653" y="18877"/>
                  </a:lnTo>
                  <a:lnTo>
                    <a:pt x="136661" y="13177"/>
                  </a:lnTo>
                  <a:lnTo>
                    <a:pt x="120240" y="283"/>
                  </a:lnTo>
                  <a:lnTo>
                    <a:pt x="97751" y="5668"/>
                  </a:lnTo>
                  <a:lnTo>
                    <a:pt x="56208" y="21757"/>
                  </a:lnTo>
                  <a:lnTo>
                    <a:pt x="17956" y="44597"/>
                  </a:lnTo>
                  <a:lnTo>
                    <a:pt x="0" y="80631"/>
                  </a:lnTo>
                  <a:lnTo>
                    <a:pt x="0" y="160631"/>
                  </a:lnTo>
                  <a:lnTo>
                    <a:pt x="10322" y="160631"/>
                  </a:lnTo>
                  <a:lnTo>
                    <a:pt x="10322" y="80631"/>
                  </a:lnTo>
                  <a:lnTo>
                    <a:pt x="11383" y="72637"/>
                  </a:lnTo>
                  <a:lnTo>
                    <a:pt x="42052" y="41125"/>
                  </a:lnTo>
                  <a:lnTo>
                    <a:pt x="80315" y="22495"/>
                  </a:lnTo>
                  <a:lnTo>
                    <a:pt x="117216" y="11513"/>
                  </a:lnTo>
                  <a:lnTo>
                    <a:pt x="131420" y="22097"/>
                  </a:lnTo>
                  <a:lnTo>
                    <a:pt x="144035" y="28174"/>
                  </a:lnTo>
                  <a:lnTo>
                    <a:pt x="155226" y="30943"/>
                  </a:lnTo>
                  <a:lnTo>
                    <a:pt x="165154" y="31599"/>
                  </a:lnTo>
                  <a:lnTo>
                    <a:pt x="175073" y="30933"/>
                  </a:lnTo>
                  <a:lnTo>
                    <a:pt x="186245" y="28124"/>
                  </a:lnTo>
                  <a:lnTo>
                    <a:pt x="198859" y="21957"/>
                  </a:lnTo>
                  <a:lnTo>
                    <a:pt x="213101" y="11217"/>
                  </a:lnTo>
                  <a:lnTo>
                    <a:pt x="229737" y="15595"/>
                  </a:lnTo>
                  <a:lnTo>
                    <a:pt x="269707" y="30271"/>
                  </a:lnTo>
                  <a:lnTo>
                    <a:pt x="305923" y="52657"/>
                  </a:lnTo>
                  <a:lnTo>
                    <a:pt x="319987" y="80631"/>
                  </a:lnTo>
                  <a:lnTo>
                    <a:pt x="319987" y="160631"/>
                  </a:lnTo>
                  <a:lnTo>
                    <a:pt x="330309" y="160631"/>
                  </a:lnTo>
                  <a:lnTo>
                    <a:pt x="330309" y="80631"/>
                  </a:lnTo>
                  <a:lnTo>
                    <a:pt x="328966" y="70291"/>
                  </a:lnTo>
                  <a:lnTo>
                    <a:pt x="294029" y="31902"/>
                  </a:lnTo>
                  <a:lnTo>
                    <a:pt x="253985" y="12354"/>
                  </a:lnTo>
                  <a:lnTo>
                    <a:pt x="219255" y="1965"/>
                  </a:lnTo>
                  <a:lnTo>
                    <a:pt x="210069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681098" y="1307719"/>
            <a:ext cx="8843138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spc="-130" dirty="0" smtClean="0">
                <a:solidFill>
                  <a:srgbClr val="001F5F"/>
                </a:solidFill>
                <a:latin typeface="Calibri"/>
                <a:cs typeface="Calibri"/>
              </a:rPr>
              <a:t>64 территориальные организации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spc="-130" dirty="0" smtClean="0">
                <a:solidFill>
                  <a:srgbClr val="001F5F"/>
                </a:solidFill>
                <a:latin typeface="Calibri"/>
                <a:cs typeface="Calibri"/>
              </a:rPr>
              <a:t>1141 первичная профсоюзная организация 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38" name="object 16"/>
          <p:cNvGrpSpPr/>
          <p:nvPr/>
        </p:nvGrpSpPr>
        <p:grpSpPr>
          <a:xfrm>
            <a:off x="5454296" y="4991884"/>
            <a:ext cx="872561" cy="855149"/>
            <a:chOff x="1224661" y="5789675"/>
            <a:chExt cx="330835" cy="370521"/>
          </a:xfrm>
        </p:grpSpPr>
        <p:pic>
          <p:nvPicPr>
            <p:cNvPr id="39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5523" y="5789675"/>
              <a:ext cx="186362" cy="184601"/>
            </a:xfrm>
            <a:prstGeom prst="rect">
              <a:avLst/>
            </a:prstGeom>
          </p:spPr>
        </p:pic>
        <p:sp>
          <p:nvSpPr>
            <p:cNvPr id="40" name="object 18"/>
            <p:cNvSpPr/>
            <p:nvPr/>
          </p:nvSpPr>
          <p:spPr>
            <a:xfrm>
              <a:off x="1224661" y="5999541"/>
              <a:ext cx="330835" cy="160655"/>
            </a:xfrm>
            <a:custGeom>
              <a:avLst/>
              <a:gdLst/>
              <a:ahLst/>
              <a:cxnLst/>
              <a:rect l="l" t="t" r="r" b="b"/>
              <a:pathLst>
                <a:path w="330834" h="160654">
                  <a:moveTo>
                    <a:pt x="210069" y="0"/>
                  </a:moveTo>
                  <a:lnTo>
                    <a:pt x="193597" y="13068"/>
                  </a:lnTo>
                  <a:lnTo>
                    <a:pt x="181614" y="18845"/>
                  </a:lnTo>
                  <a:lnTo>
                    <a:pt x="172139" y="20973"/>
                  </a:lnTo>
                  <a:lnTo>
                    <a:pt x="158156" y="20977"/>
                  </a:lnTo>
                  <a:lnTo>
                    <a:pt x="148653" y="18877"/>
                  </a:lnTo>
                  <a:lnTo>
                    <a:pt x="136661" y="13177"/>
                  </a:lnTo>
                  <a:lnTo>
                    <a:pt x="120240" y="283"/>
                  </a:lnTo>
                  <a:lnTo>
                    <a:pt x="97751" y="5668"/>
                  </a:lnTo>
                  <a:lnTo>
                    <a:pt x="56208" y="21757"/>
                  </a:lnTo>
                  <a:lnTo>
                    <a:pt x="17956" y="44597"/>
                  </a:lnTo>
                  <a:lnTo>
                    <a:pt x="0" y="80631"/>
                  </a:lnTo>
                  <a:lnTo>
                    <a:pt x="0" y="160631"/>
                  </a:lnTo>
                  <a:lnTo>
                    <a:pt x="10322" y="160631"/>
                  </a:lnTo>
                  <a:lnTo>
                    <a:pt x="10322" y="80631"/>
                  </a:lnTo>
                  <a:lnTo>
                    <a:pt x="11383" y="72637"/>
                  </a:lnTo>
                  <a:lnTo>
                    <a:pt x="42052" y="41125"/>
                  </a:lnTo>
                  <a:lnTo>
                    <a:pt x="80315" y="22495"/>
                  </a:lnTo>
                  <a:lnTo>
                    <a:pt x="117216" y="11513"/>
                  </a:lnTo>
                  <a:lnTo>
                    <a:pt x="131420" y="22097"/>
                  </a:lnTo>
                  <a:lnTo>
                    <a:pt x="144035" y="28174"/>
                  </a:lnTo>
                  <a:lnTo>
                    <a:pt x="155226" y="30943"/>
                  </a:lnTo>
                  <a:lnTo>
                    <a:pt x="165154" y="31599"/>
                  </a:lnTo>
                  <a:lnTo>
                    <a:pt x="175073" y="30933"/>
                  </a:lnTo>
                  <a:lnTo>
                    <a:pt x="186245" y="28124"/>
                  </a:lnTo>
                  <a:lnTo>
                    <a:pt x="198859" y="21957"/>
                  </a:lnTo>
                  <a:lnTo>
                    <a:pt x="213101" y="11217"/>
                  </a:lnTo>
                  <a:lnTo>
                    <a:pt x="229737" y="15595"/>
                  </a:lnTo>
                  <a:lnTo>
                    <a:pt x="269707" y="30271"/>
                  </a:lnTo>
                  <a:lnTo>
                    <a:pt x="305923" y="52657"/>
                  </a:lnTo>
                  <a:lnTo>
                    <a:pt x="319987" y="80631"/>
                  </a:lnTo>
                  <a:lnTo>
                    <a:pt x="319987" y="160631"/>
                  </a:lnTo>
                  <a:lnTo>
                    <a:pt x="330309" y="160631"/>
                  </a:lnTo>
                  <a:lnTo>
                    <a:pt x="330309" y="80631"/>
                  </a:lnTo>
                  <a:lnTo>
                    <a:pt x="328966" y="70291"/>
                  </a:lnTo>
                  <a:lnTo>
                    <a:pt x="294029" y="31902"/>
                  </a:lnTo>
                  <a:lnTo>
                    <a:pt x="253985" y="12354"/>
                  </a:lnTo>
                  <a:lnTo>
                    <a:pt x="219255" y="1965"/>
                  </a:lnTo>
                  <a:lnTo>
                    <a:pt x="210069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16"/>
          <p:cNvGrpSpPr/>
          <p:nvPr/>
        </p:nvGrpSpPr>
        <p:grpSpPr>
          <a:xfrm>
            <a:off x="1887575" y="5144284"/>
            <a:ext cx="872561" cy="855149"/>
            <a:chOff x="1224661" y="5789675"/>
            <a:chExt cx="330835" cy="370521"/>
          </a:xfrm>
        </p:grpSpPr>
        <p:pic>
          <p:nvPicPr>
            <p:cNvPr id="42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5523" y="5789675"/>
              <a:ext cx="186362" cy="184601"/>
            </a:xfrm>
            <a:prstGeom prst="rect">
              <a:avLst/>
            </a:prstGeom>
          </p:spPr>
        </p:pic>
        <p:sp>
          <p:nvSpPr>
            <p:cNvPr id="43" name="object 18"/>
            <p:cNvSpPr/>
            <p:nvPr/>
          </p:nvSpPr>
          <p:spPr>
            <a:xfrm>
              <a:off x="1224661" y="5999541"/>
              <a:ext cx="330835" cy="160655"/>
            </a:xfrm>
            <a:custGeom>
              <a:avLst/>
              <a:gdLst/>
              <a:ahLst/>
              <a:cxnLst/>
              <a:rect l="l" t="t" r="r" b="b"/>
              <a:pathLst>
                <a:path w="330834" h="160654">
                  <a:moveTo>
                    <a:pt x="210069" y="0"/>
                  </a:moveTo>
                  <a:lnTo>
                    <a:pt x="193597" y="13068"/>
                  </a:lnTo>
                  <a:lnTo>
                    <a:pt x="181614" y="18845"/>
                  </a:lnTo>
                  <a:lnTo>
                    <a:pt x="172139" y="20973"/>
                  </a:lnTo>
                  <a:lnTo>
                    <a:pt x="158156" y="20977"/>
                  </a:lnTo>
                  <a:lnTo>
                    <a:pt x="148653" y="18877"/>
                  </a:lnTo>
                  <a:lnTo>
                    <a:pt x="136661" y="13177"/>
                  </a:lnTo>
                  <a:lnTo>
                    <a:pt x="120240" y="283"/>
                  </a:lnTo>
                  <a:lnTo>
                    <a:pt x="97751" y="5668"/>
                  </a:lnTo>
                  <a:lnTo>
                    <a:pt x="56208" y="21757"/>
                  </a:lnTo>
                  <a:lnTo>
                    <a:pt x="17956" y="44597"/>
                  </a:lnTo>
                  <a:lnTo>
                    <a:pt x="0" y="80631"/>
                  </a:lnTo>
                  <a:lnTo>
                    <a:pt x="0" y="160631"/>
                  </a:lnTo>
                  <a:lnTo>
                    <a:pt x="10322" y="160631"/>
                  </a:lnTo>
                  <a:lnTo>
                    <a:pt x="10322" y="80631"/>
                  </a:lnTo>
                  <a:lnTo>
                    <a:pt x="11383" y="72637"/>
                  </a:lnTo>
                  <a:lnTo>
                    <a:pt x="42052" y="41125"/>
                  </a:lnTo>
                  <a:lnTo>
                    <a:pt x="80315" y="22495"/>
                  </a:lnTo>
                  <a:lnTo>
                    <a:pt x="117216" y="11513"/>
                  </a:lnTo>
                  <a:lnTo>
                    <a:pt x="131420" y="22097"/>
                  </a:lnTo>
                  <a:lnTo>
                    <a:pt x="144035" y="28174"/>
                  </a:lnTo>
                  <a:lnTo>
                    <a:pt x="155226" y="30943"/>
                  </a:lnTo>
                  <a:lnTo>
                    <a:pt x="165154" y="31599"/>
                  </a:lnTo>
                  <a:lnTo>
                    <a:pt x="175073" y="30933"/>
                  </a:lnTo>
                  <a:lnTo>
                    <a:pt x="186245" y="28124"/>
                  </a:lnTo>
                  <a:lnTo>
                    <a:pt x="198859" y="21957"/>
                  </a:lnTo>
                  <a:lnTo>
                    <a:pt x="213101" y="11217"/>
                  </a:lnTo>
                  <a:lnTo>
                    <a:pt x="229737" y="15595"/>
                  </a:lnTo>
                  <a:lnTo>
                    <a:pt x="269707" y="30271"/>
                  </a:lnTo>
                  <a:lnTo>
                    <a:pt x="305923" y="52657"/>
                  </a:lnTo>
                  <a:lnTo>
                    <a:pt x="319987" y="80631"/>
                  </a:lnTo>
                  <a:lnTo>
                    <a:pt x="319987" y="160631"/>
                  </a:lnTo>
                  <a:lnTo>
                    <a:pt x="330309" y="160631"/>
                  </a:lnTo>
                  <a:lnTo>
                    <a:pt x="330309" y="80631"/>
                  </a:lnTo>
                  <a:lnTo>
                    <a:pt x="328966" y="70291"/>
                  </a:lnTo>
                  <a:lnTo>
                    <a:pt x="294029" y="31902"/>
                  </a:lnTo>
                  <a:lnTo>
                    <a:pt x="253985" y="12354"/>
                  </a:lnTo>
                  <a:lnTo>
                    <a:pt x="219255" y="1965"/>
                  </a:lnTo>
                  <a:lnTo>
                    <a:pt x="210069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76080" y="99442"/>
            <a:ext cx="2496312" cy="168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7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7920" y="996716"/>
              <a:ext cx="5974080" cy="58612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17920" y="960119"/>
              <a:ext cx="5974080" cy="589787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80547" y="266700"/>
              <a:ext cx="1431036" cy="96012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9460" y="265938"/>
            <a:ext cx="88607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u="sng" dirty="0" smtClean="0"/>
              <a:t>Показатели </a:t>
            </a:r>
            <a:r>
              <a:rPr lang="ru-RU" u="sng" dirty="0"/>
              <a:t>эффективности </a:t>
            </a:r>
            <a:endParaRPr lang="ru-RU" altLang="ru-RU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5">
            <a:extLst/>
          </p:cNvPr>
          <p:cNvSpPr>
            <a:spLocks noChangeArrowheads="1"/>
          </p:cNvSpPr>
          <p:nvPr/>
        </p:nvSpPr>
        <p:spPr bwMode="gray">
          <a:xfrm>
            <a:off x="304800" y="1676400"/>
            <a:ext cx="2074543" cy="346561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48627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ru-RU" altLang="ru-RU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30 </a:t>
            </a:r>
            <a:r>
              <a:rPr lang="ru-RU" altLang="ru-RU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территориальных</a:t>
            </a:r>
          </a:p>
          <a:p>
            <a:pPr>
              <a:defRPr/>
            </a:pPr>
            <a:r>
              <a:rPr lang="ru-RU" altLang="ru-RU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altLang="ru-RU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организациях</a:t>
            </a:r>
            <a:endParaRPr lang="en-US" altLang="ru-RU" sz="1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2971800" y="1447800"/>
            <a:ext cx="59864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охват профсоюзным членством на уровне или выше среднего по областной организации Профсоюза (72,8%)</a:t>
            </a:r>
            <a:endParaRPr lang="en-US" altLang="ru-RU" sz="1600" dirty="0">
              <a:solidFill>
                <a:srgbClr val="5F5F5F"/>
              </a:solidFill>
              <a:latin typeface="Verdana" panose="020B0604030504040204" pitchFamily="34" charset="0"/>
            </a:endParaRPr>
          </a:p>
        </p:txBody>
      </p:sp>
      <p:sp>
        <p:nvSpPr>
          <p:cNvPr id="11" name="Rectangle 8">
            <a:extLst/>
          </p:cNvPr>
          <p:cNvSpPr>
            <a:spLocks noChangeArrowheads="1"/>
          </p:cNvSpPr>
          <p:nvPr/>
        </p:nvSpPr>
        <p:spPr bwMode="gray">
          <a:xfrm>
            <a:off x="480058" y="2924118"/>
            <a:ext cx="1724025" cy="423352"/>
          </a:xfrm>
          <a:prstGeom prst="rect">
            <a:avLst/>
          </a:prstGeom>
          <a:gradFill rotWithShape="1">
            <a:gsLst>
              <a:gs pos="0">
                <a:srgbClr val="D8755A">
                  <a:gamma/>
                  <a:tint val="51373"/>
                  <a:invGamma/>
                </a:srgbClr>
              </a:gs>
              <a:gs pos="100000">
                <a:srgbClr val="D8755A"/>
              </a:gs>
            </a:gsLst>
            <a:lin ang="27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alt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15</a:t>
            </a:r>
            <a:endParaRPr lang="en-US" altLang="ru-RU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2743200" y="2981069"/>
            <a:ext cx="58531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новых первичных профсоюзных организаций</a:t>
            </a:r>
            <a:endParaRPr lang="en-US" altLang="ru-RU" sz="1600" dirty="0">
              <a:solidFill>
                <a:srgbClr val="5F5F5F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Rectangle 11">
            <a:extLst/>
          </p:cNvPr>
          <p:cNvSpPr>
            <a:spLocks noChangeArrowheads="1"/>
          </p:cNvSpPr>
          <p:nvPr/>
        </p:nvSpPr>
        <p:spPr bwMode="gray">
          <a:xfrm>
            <a:off x="480058" y="4544155"/>
            <a:ext cx="1724025" cy="423352"/>
          </a:xfrm>
          <a:prstGeom prst="rect">
            <a:avLst/>
          </a:prstGeom>
          <a:gradFill rotWithShape="1">
            <a:gsLst>
              <a:gs pos="0">
                <a:srgbClr val="0099CC">
                  <a:gamma/>
                  <a:tint val="36471"/>
                  <a:invGamma/>
                </a:srgbClr>
              </a:gs>
              <a:gs pos="100000">
                <a:srgbClr val="0099CC"/>
              </a:gs>
            </a:gsLst>
            <a:lin ang="27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ru-RU" sz="1800" b="1" u="sng" dirty="0"/>
              <a:t>18,7 % (214)</a:t>
            </a:r>
            <a:r>
              <a:rPr lang="ru-RU" sz="1800" dirty="0"/>
              <a:t> </a:t>
            </a:r>
            <a:endParaRPr lang="en-US" altLang="ru-RU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2379343" y="4536501"/>
            <a:ext cx="5791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профсоюзных организаций со 100% профсоюзным членством, на уровне прошлого года</a:t>
            </a:r>
            <a:endParaRPr lang="en-US" altLang="ru-RU" sz="1600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23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5" dirty="0"/>
              <a:t>Эффективность</a:t>
            </a:r>
            <a:r>
              <a:rPr spc="75" dirty="0"/>
              <a:t> </a:t>
            </a:r>
            <a:r>
              <a:rPr spc="-330" dirty="0"/>
              <a:t>АИС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0708" y="4537709"/>
            <a:ext cx="4869815" cy="1072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00"/>
              </a:spcBef>
            </a:pPr>
            <a:r>
              <a:rPr sz="2400" spc="-185" dirty="0">
                <a:solidFill>
                  <a:srgbClr val="001F5F"/>
                </a:solidFill>
                <a:latin typeface="Calibri"/>
                <a:cs typeface="Calibri"/>
              </a:rPr>
              <a:t>Информирование,</a:t>
            </a:r>
            <a:r>
              <a:rPr sz="24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45" dirty="0">
                <a:solidFill>
                  <a:srgbClr val="001F5F"/>
                </a:solidFill>
                <a:latin typeface="Calibri"/>
                <a:cs typeface="Calibri"/>
              </a:rPr>
              <a:t>опросы</a:t>
            </a:r>
            <a:r>
              <a:rPr sz="2400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20" dirty="0">
                <a:solidFill>
                  <a:srgbClr val="001F5F"/>
                </a:solidFill>
                <a:latin typeface="Calibri"/>
                <a:cs typeface="Calibri"/>
              </a:rPr>
              <a:t>(тестирование)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80"/>
              </a:spcBef>
            </a:pPr>
            <a:r>
              <a:rPr sz="2400" spc="-170" dirty="0">
                <a:solidFill>
                  <a:srgbClr val="001F5F"/>
                </a:solidFill>
                <a:latin typeface="Calibri"/>
                <a:cs typeface="Calibri"/>
              </a:rPr>
              <a:t>Нормативно-</a:t>
            </a:r>
            <a:r>
              <a:rPr sz="2400" spc="-135" dirty="0">
                <a:solidFill>
                  <a:srgbClr val="001F5F"/>
                </a:solidFill>
                <a:latin typeface="Calibri"/>
                <a:cs typeface="Calibri"/>
              </a:rPr>
              <a:t>справочная</a:t>
            </a:r>
            <a:r>
              <a:rPr sz="2400" spc="1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информация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10577" y="1629791"/>
            <a:ext cx="11490960" cy="4787900"/>
            <a:chOff x="410577" y="1629791"/>
            <a:chExt cx="11490960" cy="4787900"/>
          </a:xfrm>
        </p:grpSpPr>
        <p:sp>
          <p:nvSpPr>
            <p:cNvPr id="5" name="object 5"/>
            <p:cNvSpPr/>
            <p:nvPr/>
          </p:nvSpPr>
          <p:spPr>
            <a:xfrm>
              <a:off x="419311" y="1633689"/>
              <a:ext cx="508000" cy="508000"/>
            </a:xfrm>
            <a:custGeom>
              <a:avLst/>
              <a:gdLst/>
              <a:ahLst/>
              <a:cxnLst/>
              <a:rect l="l" t="t" r="r" b="b"/>
              <a:pathLst>
                <a:path w="508000" h="508000">
                  <a:moveTo>
                    <a:pt x="254035" y="0"/>
                  </a:moveTo>
                  <a:lnTo>
                    <a:pt x="253812" y="0"/>
                  </a:lnTo>
                  <a:lnTo>
                    <a:pt x="208128" y="4105"/>
                  </a:lnTo>
                  <a:lnTo>
                    <a:pt x="165186" y="15906"/>
                  </a:lnTo>
                  <a:lnTo>
                    <a:pt x="125653" y="34686"/>
                  </a:lnTo>
                  <a:lnTo>
                    <a:pt x="90240" y="59728"/>
                  </a:lnTo>
                  <a:lnTo>
                    <a:pt x="59662" y="90316"/>
                  </a:lnTo>
                  <a:lnTo>
                    <a:pt x="34633" y="125733"/>
                  </a:lnTo>
                  <a:lnTo>
                    <a:pt x="15870" y="165263"/>
                  </a:lnTo>
                  <a:lnTo>
                    <a:pt x="4087" y="208188"/>
                  </a:lnTo>
                  <a:lnTo>
                    <a:pt x="0" y="253792"/>
                  </a:lnTo>
                  <a:lnTo>
                    <a:pt x="4089" y="299417"/>
                  </a:lnTo>
                  <a:lnTo>
                    <a:pt x="15879" y="342358"/>
                  </a:lnTo>
                  <a:lnTo>
                    <a:pt x="34652" y="381899"/>
                  </a:lnTo>
                  <a:lnTo>
                    <a:pt x="59692" y="417323"/>
                  </a:lnTo>
                  <a:lnTo>
                    <a:pt x="90283" y="447914"/>
                  </a:lnTo>
                  <a:lnTo>
                    <a:pt x="125706" y="472955"/>
                  </a:lnTo>
                  <a:lnTo>
                    <a:pt x="165246" y="491728"/>
                  </a:lnTo>
                  <a:lnTo>
                    <a:pt x="208185" y="503518"/>
                  </a:lnTo>
                  <a:lnTo>
                    <a:pt x="253806" y="507607"/>
                  </a:lnTo>
                  <a:lnTo>
                    <a:pt x="299429" y="503518"/>
                  </a:lnTo>
                  <a:lnTo>
                    <a:pt x="333217" y="494241"/>
                  </a:lnTo>
                  <a:lnTo>
                    <a:pt x="253812" y="494241"/>
                  </a:lnTo>
                  <a:lnTo>
                    <a:pt x="205354" y="489356"/>
                  </a:lnTo>
                  <a:lnTo>
                    <a:pt x="160220" y="475345"/>
                  </a:lnTo>
                  <a:lnTo>
                    <a:pt x="119377" y="453176"/>
                  </a:lnTo>
                  <a:lnTo>
                    <a:pt x="83791" y="423815"/>
                  </a:lnTo>
                  <a:lnTo>
                    <a:pt x="54430" y="388230"/>
                  </a:lnTo>
                  <a:lnTo>
                    <a:pt x="32261" y="347386"/>
                  </a:lnTo>
                  <a:lnTo>
                    <a:pt x="18250" y="302251"/>
                  </a:lnTo>
                  <a:lnTo>
                    <a:pt x="13365" y="253792"/>
                  </a:lnTo>
                  <a:lnTo>
                    <a:pt x="18305" y="205334"/>
                  </a:lnTo>
                  <a:lnTo>
                    <a:pt x="32359" y="160202"/>
                  </a:lnTo>
                  <a:lnTo>
                    <a:pt x="54515" y="119420"/>
                  </a:lnTo>
                  <a:lnTo>
                    <a:pt x="83873" y="83847"/>
                  </a:lnTo>
                  <a:lnTo>
                    <a:pt x="119445" y="54490"/>
                  </a:lnTo>
                  <a:lnTo>
                    <a:pt x="160268" y="32314"/>
                  </a:lnTo>
                  <a:lnTo>
                    <a:pt x="205378" y="18284"/>
                  </a:lnTo>
                  <a:lnTo>
                    <a:pt x="253812" y="13366"/>
                  </a:lnTo>
                  <a:lnTo>
                    <a:pt x="333310" y="13366"/>
                  </a:lnTo>
                  <a:lnTo>
                    <a:pt x="299634" y="4105"/>
                  </a:lnTo>
                  <a:lnTo>
                    <a:pt x="254035" y="0"/>
                  </a:lnTo>
                  <a:close/>
                </a:path>
                <a:path w="508000" h="508000">
                  <a:moveTo>
                    <a:pt x="333310" y="13366"/>
                  </a:moveTo>
                  <a:lnTo>
                    <a:pt x="253812" y="13366"/>
                  </a:lnTo>
                  <a:lnTo>
                    <a:pt x="302267" y="18250"/>
                  </a:lnTo>
                  <a:lnTo>
                    <a:pt x="347399" y="32258"/>
                  </a:lnTo>
                  <a:lnTo>
                    <a:pt x="388241" y="54423"/>
                  </a:lnTo>
                  <a:lnTo>
                    <a:pt x="423825" y="83780"/>
                  </a:lnTo>
                  <a:lnTo>
                    <a:pt x="453184" y="119362"/>
                  </a:lnTo>
                  <a:lnTo>
                    <a:pt x="475366" y="160246"/>
                  </a:lnTo>
                  <a:lnTo>
                    <a:pt x="489365" y="205358"/>
                  </a:lnTo>
                  <a:lnTo>
                    <a:pt x="494247" y="253792"/>
                  </a:lnTo>
                  <a:lnTo>
                    <a:pt x="489362" y="302251"/>
                  </a:lnTo>
                  <a:lnTo>
                    <a:pt x="475352" y="347386"/>
                  </a:lnTo>
                  <a:lnTo>
                    <a:pt x="453184" y="388230"/>
                  </a:lnTo>
                  <a:lnTo>
                    <a:pt x="423825" y="423815"/>
                  </a:lnTo>
                  <a:lnTo>
                    <a:pt x="388241" y="453176"/>
                  </a:lnTo>
                  <a:lnTo>
                    <a:pt x="347399" y="475345"/>
                  </a:lnTo>
                  <a:lnTo>
                    <a:pt x="302267" y="489356"/>
                  </a:lnTo>
                  <a:lnTo>
                    <a:pt x="253812" y="494241"/>
                  </a:lnTo>
                  <a:lnTo>
                    <a:pt x="333217" y="494241"/>
                  </a:lnTo>
                  <a:lnTo>
                    <a:pt x="381909" y="472955"/>
                  </a:lnTo>
                  <a:lnTo>
                    <a:pt x="417332" y="447914"/>
                  </a:lnTo>
                  <a:lnTo>
                    <a:pt x="447922" y="417323"/>
                  </a:lnTo>
                  <a:lnTo>
                    <a:pt x="472962" y="381899"/>
                  </a:lnTo>
                  <a:lnTo>
                    <a:pt x="491734" y="342358"/>
                  </a:lnTo>
                  <a:lnTo>
                    <a:pt x="503524" y="299417"/>
                  </a:lnTo>
                  <a:lnTo>
                    <a:pt x="507613" y="253792"/>
                  </a:lnTo>
                  <a:lnTo>
                    <a:pt x="503539" y="208170"/>
                  </a:lnTo>
                  <a:lnTo>
                    <a:pt x="491763" y="165232"/>
                  </a:lnTo>
                  <a:lnTo>
                    <a:pt x="473003" y="125694"/>
                  </a:lnTo>
                  <a:lnTo>
                    <a:pt x="447974" y="90273"/>
                  </a:lnTo>
                  <a:lnTo>
                    <a:pt x="417395" y="59685"/>
                  </a:lnTo>
                  <a:lnTo>
                    <a:pt x="382061" y="34686"/>
                  </a:lnTo>
                  <a:lnTo>
                    <a:pt x="342548" y="15906"/>
                  </a:lnTo>
                  <a:lnTo>
                    <a:pt x="333310" y="13366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9311" y="1633689"/>
              <a:ext cx="508000" cy="508000"/>
            </a:xfrm>
            <a:custGeom>
              <a:avLst/>
              <a:gdLst/>
              <a:ahLst/>
              <a:cxnLst/>
              <a:rect l="l" t="t" r="r" b="b"/>
              <a:pathLst>
                <a:path w="508000" h="508000">
                  <a:moveTo>
                    <a:pt x="253812" y="13366"/>
                  </a:moveTo>
                  <a:lnTo>
                    <a:pt x="302267" y="18250"/>
                  </a:lnTo>
                  <a:lnTo>
                    <a:pt x="347399" y="32258"/>
                  </a:lnTo>
                  <a:lnTo>
                    <a:pt x="388241" y="54423"/>
                  </a:lnTo>
                  <a:lnTo>
                    <a:pt x="423825" y="83780"/>
                  </a:lnTo>
                  <a:lnTo>
                    <a:pt x="453184" y="119362"/>
                  </a:lnTo>
                  <a:lnTo>
                    <a:pt x="475352" y="160202"/>
                  </a:lnTo>
                  <a:lnTo>
                    <a:pt x="489362" y="205334"/>
                  </a:lnTo>
                  <a:lnTo>
                    <a:pt x="494247" y="253792"/>
                  </a:lnTo>
                  <a:lnTo>
                    <a:pt x="489362" y="302251"/>
                  </a:lnTo>
                  <a:lnTo>
                    <a:pt x="475352" y="347386"/>
                  </a:lnTo>
                  <a:lnTo>
                    <a:pt x="453184" y="388230"/>
                  </a:lnTo>
                  <a:lnTo>
                    <a:pt x="423825" y="423815"/>
                  </a:lnTo>
                  <a:lnTo>
                    <a:pt x="388241" y="453176"/>
                  </a:lnTo>
                  <a:lnTo>
                    <a:pt x="347399" y="475345"/>
                  </a:lnTo>
                  <a:lnTo>
                    <a:pt x="302267" y="489356"/>
                  </a:lnTo>
                  <a:lnTo>
                    <a:pt x="253812" y="494241"/>
                  </a:lnTo>
                  <a:lnTo>
                    <a:pt x="205354" y="489356"/>
                  </a:lnTo>
                  <a:lnTo>
                    <a:pt x="160220" y="475345"/>
                  </a:lnTo>
                  <a:lnTo>
                    <a:pt x="119377" y="453176"/>
                  </a:lnTo>
                  <a:lnTo>
                    <a:pt x="83791" y="423815"/>
                  </a:lnTo>
                  <a:lnTo>
                    <a:pt x="54430" y="388230"/>
                  </a:lnTo>
                  <a:lnTo>
                    <a:pt x="32261" y="347386"/>
                  </a:lnTo>
                  <a:lnTo>
                    <a:pt x="18250" y="302251"/>
                  </a:lnTo>
                  <a:lnTo>
                    <a:pt x="13365" y="253792"/>
                  </a:lnTo>
                  <a:lnTo>
                    <a:pt x="18297" y="205358"/>
                  </a:lnTo>
                  <a:lnTo>
                    <a:pt x="32335" y="160246"/>
                  </a:lnTo>
                  <a:lnTo>
                    <a:pt x="54515" y="119420"/>
                  </a:lnTo>
                  <a:lnTo>
                    <a:pt x="83873" y="83847"/>
                  </a:lnTo>
                  <a:lnTo>
                    <a:pt x="119445" y="54490"/>
                  </a:lnTo>
                  <a:lnTo>
                    <a:pt x="160268" y="32314"/>
                  </a:lnTo>
                  <a:lnTo>
                    <a:pt x="205378" y="18284"/>
                  </a:lnTo>
                  <a:lnTo>
                    <a:pt x="253812" y="13366"/>
                  </a:lnTo>
                </a:path>
                <a:path w="508000" h="508000">
                  <a:moveTo>
                    <a:pt x="253812" y="0"/>
                  </a:moveTo>
                  <a:lnTo>
                    <a:pt x="208189" y="4088"/>
                  </a:lnTo>
                  <a:lnTo>
                    <a:pt x="165248" y="15876"/>
                  </a:lnTo>
                  <a:lnTo>
                    <a:pt x="125708" y="34647"/>
                  </a:lnTo>
                  <a:lnTo>
                    <a:pt x="90284" y="59685"/>
                  </a:lnTo>
                  <a:lnTo>
                    <a:pt x="59693" y="90273"/>
                  </a:lnTo>
                  <a:lnTo>
                    <a:pt x="34652" y="125694"/>
                  </a:lnTo>
                  <a:lnTo>
                    <a:pt x="15879" y="165232"/>
                  </a:lnTo>
                  <a:lnTo>
                    <a:pt x="4089" y="208170"/>
                  </a:lnTo>
                  <a:lnTo>
                    <a:pt x="0" y="253792"/>
                  </a:lnTo>
                  <a:lnTo>
                    <a:pt x="4089" y="299417"/>
                  </a:lnTo>
                  <a:lnTo>
                    <a:pt x="15879" y="342358"/>
                  </a:lnTo>
                  <a:lnTo>
                    <a:pt x="34652" y="381899"/>
                  </a:lnTo>
                  <a:lnTo>
                    <a:pt x="59692" y="417323"/>
                  </a:lnTo>
                  <a:lnTo>
                    <a:pt x="90283" y="447914"/>
                  </a:lnTo>
                  <a:lnTo>
                    <a:pt x="125706" y="472955"/>
                  </a:lnTo>
                  <a:lnTo>
                    <a:pt x="165246" y="491728"/>
                  </a:lnTo>
                  <a:lnTo>
                    <a:pt x="208185" y="503518"/>
                  </a:lnTo>
                  <a:lnTo>
                    <a:pt x="253806" y="507607"/>
                  </a:lnTo>
                  <a:lnTo>
                    <a:pt x="299429" y="503518"/>
                  </a:lnTo>
                  <a:lnTo>
                    <a:pt x="342369" y="491728"/>
                  </a:lnTo>
                  <a:lnTo>
                    <a:pt x="381909" y="472955"/>
                  </a:lnTo>
                  <a:lnTo>
                    <a:pt x="417332" y="447914"/>
                  </a:lnTo>
                  <a:lnTo>
                    <a:pt x="447922" y="417323"/>
                  </a:lnTo>
                  <a:lnTo>
                    <a:pt x="472962" y="381899"/>
                  </a:lnTo>
                  <a:lnTo>
                    <a:pt x="491734" y="342358"/>
                  </a:lnTo>
                  <a:lnTo>
                    <a:pt x="503524" y="299417"/>
                  </a:lnTo>
                  <a:lnTo>
                    <a:pt x="507613" y="253792"/>
                  </a:lnTo>
                  <a:lnTo>
                    <a:pt x="503544" y="208188"/>
                  </a:lnTo>
                  <a:lnTo>
                    <a:pt x="491778" y="165263"/>
                  </a:lnTo>
                  <a:lnTo>
                    <a:pt x="473031" y="125733"/>
                  </a:lnTo>
                  <a:lnTo>
                    <a:pt x="448018" y="90316"/>
                  </a:lnTo>
                  <a:lnTo>
                    <a:pt x="417456" y="59728"/>
                  </a:lnTo>
                  <a:lnTo>
                    <a:pt x="382061" y="34686"/>
                  </a:lnTo>
                  <a:lnTo>
                    <a:pt x="342548" y="15906"/>
                  </a:lnTo>
                  <a:lnTo>
                    <a:pt x="299634" y="4105"/>
                  </a:lnTo>
                  <a:lnTo>
                    <a:pt x="254035" y="0"/>
                  </a:lnTo>
                  <a:lnTo>
                    <a:pt x="253884" y="0"/>
                  </a:lnTo>
                  <a:close/>
                </a:path>
              </a:pathLst>
            </a:custGeom>
            <a:ln w="7796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874" y="1763206"/>
              <a:ext cx="76891" cy="23290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16269" y="2345397"/>
              <a:ext cx="508000" cy="508000"/>
            </a:xfrm>
            <a:custGeom>
              <a:avLst/>
              <a:gdLst/>
              <a:ahLst/>
              <a:cxnLst/>
              <a:rect l="l" t="t" r="r" b="b"/>
              <a:pathLst>
                <a:path w="508000" h="508000">
                  <a:moveTo>
                    <a:pt x="254046" y="0"/>
                  </a:moveTo>
                  <a:lnTo>
                    <a:pt x="253806" y="0"/>
                  </a:lnTo>
                  <a:lnTo>
                    <a:pt x="208122" y="4105"/>
                  </a:lnTo>
                  <a:lnTo>
                    <a:pt x="165180" y="15906"/>
                  </a:lnTo>
                  <a:lnTo>
                    <a:pt x="125648" y="34687"/>
                  </a:lnTo>
                  <a:lnTo>
                    <a:pt x="90235" y="59730"/>
                  </a:lnTo>
                  <a:lnTo>
                    <a:pt x="59658" y="90318"/>
                  </a:lnTo>
                  <a:lnTo>
                    <a:pt x="34631" y="125736"/>
                  </a:lnTo>
                  <a:lnTo>
                    <a:pt x="15869" y="165265"/>
                  </a:lnTo>
                  <a:lnTo>
                    <a:pt x="4087" y="208189"/>
                  </a:lnTo>
                  <a:lnTo>
                    <a:pt x="0" y="253792"/>
                  </a:lnTo>
                  <a:lnTo>
                    <a:pt x="4089" y="299415"/>
                  </a:lnTo>
                  <a:lnTo>
                    <a:pt x="15878" y="342356"/>
                  </a:lnTo>
                  <a:lnTo>
                    <a:pt x="34651" y="381896"/>
                  </a:lnTo>
                  <a:lnTo>
                    <a:pt x="59691" y="417321"/>
                  </a:lnTo>
                  <a:lnTo>
                    <a:pt x="90280" y="447912"/>
                  </a:lnTo>
                  <a:lnTo>
                    <a:pt x="125704" y="472953"/>
                  </a:lnTo>
                  <a:lnTo>
                    <a:pt x="165243" y="491727"/>
                  </a:lnTo>
                  <a:lnTo>
                    <a:pt x="208183" y="503518"/>
                  </a:lnTo>
                  <a:lnTo>
                    <a:pt x="253806" y="507607"/>
                  </a:lnTo>
                  <a:lnTo>
                    <a:pt x="299428" y="503518"/>
                  </a:lnTo>
                  <a:lnTo>
                    <a:pt x="333212" y="494241"/>
                  </a:lnTo>
                  <a:lnTo>
                    <a:pt x="253806" y="494241"/>
                  </a:lnTo>
                  <a:lnTo>
                    <a:pt x="205349" y="489356"/>
                  </a:lnTo>
                  <a:lnTo>
                    <a:pt x="160215" y="475345"/>
                  </a:lnTo>
                  <a:lnTo>
                    <a:pt x="119373" y="453176"/>
                  </a:lnTo>
                  <a:lnTo>
                    <a:pt x="83788" y="423815"/>
                  </a:lnTo>
                  <a:lnTo>
                    <a:pt x="54428" y="388230"/>
                  </a:lnTo>
                  <a:lnTo>
                    <a:pt x="32260" y="347386"/>
                  </a:lnTo>
                  <a:lnTo>
                    <a:pt x="18250" y="302251"/>
                  </a:lnTo>
                  <a:lnTo>
                    <a:pt x="13365" y="253792"/>
                  </a:lnTo>
                  <a:lnTo>
                    <a:pt x="18303" y="205334"/>
                  </a:lnTo>
                  <a:lnTo>
                    <a:pt x="32355" y="160202"/>
                  </a:lnTo>
                  <a:lnTo>
                    <a:pt x="54511" y="119418"/>
                  </a:lnTo>
                  <a:lnTo>
                    <a:pt x="83868" y="83845"/>
                  </a:lnTo>
                  <a:lnTo>
                    <a:pt x="119440" y="54488"/>
                  </a:lnTo>
                  <a:lnTo>
                    <a:pt x="160262" y="32313"/>
                  </a:lnTo>
                  <a:lnTo>
                    <a:pt x="205372" y="18284"/>
                  </a:lnTo>
                  <a:lnTo>
                    <a:pt x="253806" y="13366"/>
                  </a:lnTo>
                  <a:lnTo>
                    <a:pt x="333316" y="13366"/>
                  </a:lnTo>
                  <a:lnTo>
                    <a:pt x="299643" y="4105"/>
                  </a:lnTo>
                  <a:lnTo>
                    <a:pt x="254046" y="0"/>
                  </a:lnTo>
                  <a:close/>
                </a:path>
                <a:path w="508000" h="508000">
                  <a:moveTo>
                    <a:pt x="333316" y="13366"/>
                  </a:moveTo>
                  <a:lnTo>
                    <a:pt x="253806" y="13366"/>
                  </a:lnTo>
                  <a:lnTo>
                    <a:pt x="302262" y="18250"/>
                  </a:lnTo>
                  <a:lnTo>
                    <a:pt x="347394" y="32258"/>
                  </a:lnTo>
                  <a:lnTo>
                    <a:pt x="388235" y="54423"/>
                  </a:lnTo>
                  <a:lnTo>
                    <a:pt x="423819" y="83780"/>
                  </a:lnTo>
                  <a:lnTo>
                    <a:pt x="453209" y="119418"/>
                  </a:lnTo>
                  <a:lnTo>
                    <a:pt x="475360" y="160243"/>
                  </a:lnTo>
                  <a:lnTo>
                    <a:pt x="489359" y="205356"/>
                  </a:lnTo>
                  <a:lnTo>
                    <a:pt x="494242" y="253792"/>
                  </a:lnTo>
                  <a:lnTo>
                    <a:pt x="489357" y="302251"/>
                  </a:lnTo>
                  <a:lnTo>
                    <a:pt x="475347" y="347386"/>
                  </a:lnTo>
                  <a:lnTo>
                    <a:pt x="453179" y="388230"/>
                  </a:lnTo>
                  <a:lnTo>
                    <a:pt x="423819" y="423815"/>
                  </a:lnTo>
                  <a:lnTo>
                    <a:pt x="388235" y="453176"/>
                  </a:lnTo>
                  <a:lnTo>
                    <a:pt x="347394" y="475345"/>
                  </a:lnTo>
                  <a:lnTo>
                    <a:pt x="302262" y="489356"/>
                  </a:lnTo>
                  <a:lnTo>
                    <a:pt x="253806" y="494241"/>
                  </a:lnTo>
                  <a:lnTo>
                    <a:pt x="333212" y="494241"/>
                  </a:lnTo>
                  <a:lnTo>
                    <a:pt x="381905" y="472953"/>
                  </a:lnTo>
                  <a:lnTo>
                    <a:pt x="417327" y="447912"/>
                  </a:lnTo>
                  <a:lnTo>
                    <a:pt x="447917" y="417321"/>
                  </a:lnTo>
                  <a:lnTo>
                    <a:pt x="472956" y="381896"/>
                  </a:lnTo>
                  <a:lnTo>
                    <a:pt x="491729" y="342356"/>
                  </a:lnTo>
                  <a:lnTo>
                    <a:pt x="503518" y="299415"/>
                  </a:lnTo>
                  <a:lnTo>
                    <a:pt x="507607" y="253792"/>
                  </a:lnTo>
                  <a:lnTo>
                    <a:pt x="503534" y="208170"/>
                  </a:lnTo>
                  <a:lnTo>
                    <a:pt x="491758" y="165232"/>
                  </a:lnTo>
                  <a:lnTo>
                    <a:pt x="472998" y="125694"/>
                  </a:lnTo>
                  <a:lnTo>
                    <a:pt x="447972" y="90273"/>
                  </a:lnTo>
                  <a:lnTo>
                    <a:pt x="417458" y="59730"/>
                  </a:lnTo>
                  <a:lnTo>
                    <a:pt x="382065" y="34687"/>
                  </a:lnTo>
                  <a:lnTo>
                    <a:pt x="342555" y="15906"/>
                  </a:lnTo>
                  <a:lnTo>
                    <a:pt x="333316" y="13366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6269" y="2345397"/>
              <a:ext cx="508000" cy="508000"/>
            </a:xfrm>
            <a:custGeom>
              <a:avLst/>
              <a:gdLst/>
              <a:ahLst/>
              <a:cxnLst/>
              <a:rect l="l" t="t" r="r" b="b"/>
              <a:pathLst>
                <a:path w="508000" h="508000">
                  <a:moveTo>
                    <a:pt x="253806" y="13366"/>
                  </a:moveTo>
                  <a:lnTo>
                    <a:pt x="302262" y="18250"/>
                  </a:lnTo>
                  <a:lnTo>
                    <a:pt x="347394" y="32258"/>
                  </a:lnTo>
                  <a:lnTo>
                    <a:pt x="388235" y="54423"/>
                  </a:lnTo>
                  <a:lnTo>
                    <a:pt x="423819" y="83780"/>
                  </a:lnTo>
                  <a:lnTo>
                    <a:pt x="453179" y="119362"/>
                  </a:lnTo>
                  <a:lnTo>
                    <a:pt x="475347" y="160202"/>
                  </a:lnTo>
                  <a:lnTo>
                    <a:pt x="489357" y="205334"/>
                  </a:lnTo>
                  <a:lnTo>
                    <a:pt x="494242" y="253792"/>
                  </a:lnTo>
                  <a:lnTo>
                    <a:pt x="489357" y="302251"/>
                  </a:lnTo>
                  <a:lnTo>
                    <a:pt x="475347" y="347386"/>
                  </a:lnTo>
                  <a:lnTo>
                    <a:pt x="453179" y="388230"/>
                  </a:lnTo>
                  <a:lnTo>
                    <a:pt x="423819" y="423815"/>
                  </a:lnTo>
                  <a:lnTo>
                    <a:pt x="388235" y="453176"/>
                  </a:lnTo>
                  <a:lnTo>
                    <a:pt x="347394" y="475345"/>
                  </a:lnTo>
                  <a:lnTo>
                    <a:pt x="302262" y="489356"/>
                  </a:lnTo>
                  <a:lnTo>
                    <a:pt x="253806" y="494241"/>
                  </a:lnTo>
                  <a:lnTo>
                    <a:pt x="205349" y="489356"/>
                  </a:lnTo>
                  <a:lnTo>
                    <a:pt x="160215" y="475345"/>
                  </a:lnTo>
                  <a:lnTo>
                    <a:pt x="119373" y="453176"/>
                  </a:lnTo>
                  <a:lnTo>
                    <a:pt x="83788" y="423815"/>
                  </a:lnTo>
                  <a:lnTo>
                    <a:pt x="54428" y="388230"/>
                  </a:lnTo>
                  <a:lnTo>
                    <a:pt x="32260" y="347386"/>
                  </a:lnTo>
                  <a:lnTo>
                    <a:pt x="18250" y="302251"/>
                  </a:lnTo>
                  <a:lnTo>
                    <a:pt x="13365" y="253792"/>
                  </a:lnTo>
                  <a:lnTo>
                    <a:pt x="18296" y="205356"/>
                  </a:lnTo>
                  <a:lnTo>
                    <a:pt x="32332" y="160243"/>
                  </a:lnTo>
                  <a:lnTo>
                    <a:pt x="54511" y="119418"/>
                  </a:lnTo>
                  <a:lnTo>
                    <a:pt x="83868" y="83845"/>
                  </a:lnTo>
                  <a:lnTo>
                    <a:pt x="119440" y="54488"/>
                  </a:lnTo>
                  <a:lnTo>
                    <a:pt x="160262" y="32313"/>
                  </a:lnTo>
                  <a:lnTo>
                    <a:pt x="205372" y="18284"/>
                  </a:lnTo>
                  <a:lnTo>
                    <a:pt x="253806" y="13366"/>
                  </a:lnTo>
                </a:path>
                <a:path w="508000" h="508000">
                  <a:moveTo>
                    <a:pt x="253806" y="0"/>
                  </a:moveTo>
                  <a:lnTo>
                    <a:pt x="208183" y="4088"/>
                  </a:lnTo>
                  <a:lnTo>
                    <a:pt x="165243" y="15876"/>
                  </a:lnTo>
                  <a:lnTo>
                    <a:pt x="125704" y="34647"/>
                  </a:lnTo>
                  <a:lnTo>
                    <a:pt x="90280" y="59685"/>
                  </a:lnTo>
                  <a:lnTo>
                    <a:pt x="59691" y="90273"/>
                  </a:lnTo>
                  <a:lnTo>
                    <a:pt x="34651" y="125694"/>
                  </a:lnTo>
                  <a:lnTo>
                    <a:pt x="15878" y="165232"/>
                  </a:lnTo>
                  <a:lnTo>
                    <a:pt x="4089" y="208170"/>
                  </a:lnTo>
                  <a:lnTo>
                    <a:pt x="0" y="253792"/>
                  </a:lnTo>
                  <a:lnTo>
                    <a:pt x="4089" y="299415"/>
                  </a:lnTo>
                  <a:lnTo>
                    <a:pt x="15878" y="342356"/>
                  </a:lnTo>
                  <a:lnTo>
                    <a:pt x="34651" y="381896"/>
                  </a:lnTo>
                  <a:lnTo>
                    <a:pt x="59691" y="417321"/>
                  </a:lnTo>
                  <a:lnTo>
                    <a:pt x="90280" y="447912"/>
                  </a:lnTo>
                  <a:lnTo>
                    <a:pt x="125704" y="472953"/>
                  </a:lnTo>
                  <a:lnTo>
                    <a:pt x="165243" y="491727"/>
                  </a:lnTo>
                  <a:lnTo>
                    <a:pt x="208183" y="503518"/>
                  </a:lnTo>
                  <a:lnTo>
                    <a:pt x="253806" y="507607"/>
                  </a:lnTo>
                  <a:lnTo>
                    <a:pt x="299428" y="503518"/>
                  </a:lnTo>
                  <a:lnTo>
                    <a:pt x="342366" y="491727"/>
                  </a:lnTo>
                  <a:lnTo>
                    <a:pt x="381905" y="472953"/>
                  </a:lnTo>
                  <a:lnTo>
                    <a:pt x="417327" y="447912"/>
                  </a:lnTo>
                  <a:lnTo>
                    <a:pt x="447917" y="417321"/>
                  </a:lnTo>
                  <a:lnTo>
                    <a:pt x="472956" y="381896"/>
                  </a:lnTo>
                  <a:lnTo>
                    <a:pt x="491729" y="342356"/>
                  </a:lnTo>
                  <a:lnTo>
                    <a:pt x="503518" y="299415"/>
                  </a:lnTo>
                  <a:lnTo>
                    <a:pt x="507607" y="253792"/>
                  </a:lnTo>
                  <a:lnTo>
                    <a:pt x="503539" y="208189"/>
                  </a:lnTo>
                  <a:lnTo>
                    <a:pt x="491774" y="165265"/>
                  </a:lnTo>
                  <a:lnTo>
                    <a:pt x="473028" y="125736"/>
                  </a:lnTo>
                  <a:lnTo>
                    <a:pt x="448018" y="90318"/>
                  </a:lnTo>
                  <a:lnTo>
                    <a:pt x="417458" y="59730"/>
                  </a:lnTo>
                  <a:lnTo>
                    <a:pt x="382065" y="34687"/>
                  </a:lnTo>
                  <a:lnTo>
                    <a:pt x="342555" y="15906"/>
                  </a:lnTo>
                  <a:lnTo>
                    <a:pt x="299643" y="4105"/>
                  </a:lnTo>
                  <a:lnTo>
                    <a:pt x="254046" y="0"/>
                  </a:lnTo>
                  <a:lnTo>
                    <a:pt x="253884" y="0"/>
                  </a:lnTo>
                  <a:close/>
                </a:path>
              </a:pathLst>
            </a:custGeom>
            <a:ln w="7796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129" y="2476345"/>
              <a:ext cx="136095" cy="23152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19486" y="3057105"/>
              <a:ext cx="509270" cy="508000"/>
            </a:xfrm>
            <a:custGeom>
              <a:avLst/>
              <a:gdLst/>
              <a:ahLst/>
              <a:cxnLst/>
              <a:rect l="l" t="t" r="r" b="b"/>
              <a:pathLst>
                <a:path w="509269" h="508000">
                  <a:moveTo>
                    <a:pt x="254643" y="0"/>
                  </a:moveTo>
                  <a:lnTo>
                    <a:pt x="254403" y="0"/>
                  </a:lnTo>
                  <a:lnTo>
                    <a:pt x="208611" y="4105"/>
                  </a:lnTo>
                  <a:lnTo>
                    <a:pt x="165568" y="15906"/>
                  </a:lnTo>
                  <a:lnTo>
                    <a:pt x="125943" y="34687"/>
                  </a:lnTo>
                  <a:lnTo>
                    <a:pt x="90448" y="59730"/>
                  </a:lnTo>
                  <a:lnTo>
                    <a:pt x="59798" y="90318"/>
                  </a:lnTo>
                  <a:lnTo>
                    <a:pt x="34712" y="125736"/>
                  </a:lnTo>
                  <a:lnTo>
                    <a:pt x="15906" y="165265"/>
                  </a:lnTo>
                  <a:lnTo>
                    <a:pt x="4096" y="208189"/>
                  </a:lnTo>
                  <a:lnTo>
                    <a:pt x="0" y="253792"/>
                  </a:lnTo>
                  <a:lnTo>
                    <a:pt x="4098" y="299415"/>
                  </a:lnTo>
                  <a:lnTo>
                    <a:pt x="15915" y="342356"/>
                  </a:lnTo>
                  <a:lnTo>
                    <a:pt x="34732" y="381896"/>
                  </a:lnTo>
                  <a:lnTo>
                    <a:pt x="59831" y="417321"/>
                  </a:lnTo>
                  <a:lnTo>
                    <a:pt x="90493" y="447912"/>
                  </a:lnTo>
                  <a:lnTo>
                    <a:pt x="125999" y="472953"/>
                  </a:lnTo>
                  <a:lnTo>
                    <a:pt x="165632" y="491727"/>
                  </a:lnTo>
                  <a:lnTo>
                    <a:pt x="208673" y="503518"/>
                  </a:lnTo>
                  <a:lnTo>
                    <a:pt x="254403" y="507607"/>
                  </a:lnTo>
                  <a:lnTo>
                    <a:pt x="300132" y="503518"/>
                  </a:lnTo>
                  <a:lnTo>
                    <a:pt x="333996" y="494241"/>
                  </a:lnTo>
                  <a:lnTo>
                    <a:pt x="254403" y="494241"/>
                  </a:lnTo>
                  <a:lnTo>
                    <a:pt x="205832" y="489356"/>
                  </a:lnTo>
                  <a:lnTo>
                    <a:pt x="160592" y="475345"/>
                  </a:lnTo>
                  <a:lnTo>
                    <a:pt x="119654" y="453176"/>
                  </a:lnTo>
                  <a:lnTo>
                    <a:pt x="83985" y="423815"/>
                  </a:lnTo>
                  <a:lnTo>
                    <a:pt x="54557" y="388230"/>
                  </a:lnTo>
                  <a:lnTo>
                    <a:pt x="32336" y="347386"/>
                  </a:lnTo>
                  <a:lnTo>
                    <a:pt x="18293" y="302251"/>
                  </a:lnTo>
                  <a:lnTo>
                    <a:pt x="13397" y="253792"/>
                  </a:lnTo>
                  <a:lnTo>
                    <a:pt x="18346" y="205334"/>
                  </a:lnTo>
                  <a:lnTo>
                    <a:pt x="32431" y="160202"/>
                  </a:lnTo>
                  <a:lnTo>
                    <a:pt x="54639" y="119418"/>
                  </a:lnTo>
                  <a:lnTo>
                    <a:pt x="84065" y="83845"/>
                  </a:lnTo>
                  <a:lnTo>
                    <a:pt x="119721" y="54488"/>
                  </a:lnTo>
                  <a:lnTo>
                    <a:pt x="160639" y="32313"/>
                  </a:lnTo>
                  <a:lnTo>
                    <a:pt x="205856" y="18284"/>
                  </a:lnTo>
                  <a:lnTo>
                    <a:pt x="254403" y="13366"/>
                  </a:lnTo>
                  <a:lnTo>
                    <a:pt x="334100" y="13366"/>
                  </a:lnTo>
                  <a:lnTo>
                    <a:pt x="300348" y="4105"/>
                  </a:lnTo>
                  <a:lnTo>
                    <a:pt x="254643" y="0"/>
                  </a:lnTo>
                  <a:close/>
                </a:path>
                <a:path w="509269" h="508000">
                  <a:moveTo>
                    <a:pt x="334100" y="13366"/>
                  </a:moveTo>
                  <a:lnTo>
                    <a:pt x="254403" y="13366"/>
                  </a:lnTo>
                  <a:lnTo>
                    <a:pt x="302973" y="18250"/>
                  </a:lnTo>
                  <a:lnTo>
                    <a:pt x="348211" y="32258"/>
                  </a:lnTo>
                  <a:lnTo>
                    <a:pt x="389148" y="54423"/>
                  </a:lnTo>
                  <a:lnTo>
                    <a:pt x="424816" y="83780"/>
                  </a:lnTo>
                  <a:lnTo>
                    <a:pt x="454275" y="119418"/>
                  </a:lnTo>
                  <a:lnTo>
                    <a:pt x="476478" y="160243"/>
                  </a:lnTo>
                  <a:lnTo>
                    <a:pt x="490510" y="205356"/>
                  </a:lnTo>
                  <a:lnTo>
                    <a:pt x="495404" y="253792"/>
                  </a:lnTo>
                  <a:lnTo>
                    <a:pt x="490508" y="302251"/>
                  </a:lnTo>
                  <a:lnTo>
                    <a:pt x="476465" y="347386"/>
                  </a:lnTo>
                  <a:lnTo>
                    <a:pt x="454244" y="388230"/>
                  </a:lnTo>
                  <a:lnTo>
                    <a:pt x="424816" y="423815"/>
                  </a:lnTo>
                  <a:lnTo>
                    <a:pt x="389148" y="453176"/>
                  </a:lnTo>
                  <a:lnTo>
                    <a:pt x="348211" y="475345"/>
                  </a:lnTo>
                  <a:lnTo>
                    <a:pt x="302973" y="489356"/>
                  </a:lnTo>
                  <a:lnTo>
                    <a:pt x="254403" y="494241"/>
                  </a:lnTo>
                  <a:lnTo>
                    <a:pt x="333996" y="494241"/>
                  </a:lnTo>
                  <a:lnTo>
                    <a:pt x="382803" y="472953"/>
                  </a:lnTo>
                  <a:lnTo>
                    <a:pt x="418309" y="447912"/>
                  </a:lnTo>
                  <a:lnTo>
                    <a:pt x="448970" y="417321"/>
                  </a:lnTo>
                  <a:lnTo>
                    <a:pt x="474069" y="381896"/>
                  </a:lnTo>
                  <a:lnTo>
                    <a:pt x="492886" y="342356"/>
                  </a:lnTo>
                  <a:lnTo>
                    <a:pt x="504703" y="299415"/>
                  </a:lnTo>
                  <a:lnTo>
                    <a:pt x="508801" y="253792"/>
                  </a:lnTo>
                  <a:lnTo>
                    <a:pt x="504718" y="208170"/>
                  </a:lnTo>
                  <a:lnTo>
                    <a:pt x="492915" y="165232"/>
                  </a:lnTo>
                  <a:lnTo>
                    <a:pt x="474111" y="125694"/>
                  </a:lnTo>
                  <a:lnTo>
                    <a:pt x="449025" y="90273"/>
                  </a:lnTo>
                  <a:lnTo>
                    <a:pt x="418440" y="59730"/>
                  </a:lnTo>
                  <a:lnTo>
                    <a:pt x="382964" y="34687"/>
                  </a:lnTo>
                  <a:lnTo>
                    <a:pt x="343360" y="15906"/>
                  </a:lnTo>
                  <a:lnTo>
                    <a:pt x="334100" y="13366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9486" y="3057105"/>
              <a:ext cx="509270" cy="508000"/>
            </a:xfrm>
            <a:custGeom>
              <a:avLst/>
              <a:gdLst/>
              <a:ahLst/>
              <a:cxnLst/>
              <a:rect l="l" t="t" r="r" b="b"/>
              <a:pathLst>
                <a:path w="509269" h="508000">
                  <a:moveTo>
                    <a:pt x="254403" y="13366"/>
                  </a:moveTo>
                  <a:lnTo>
                    <a:pt x="302973" y="18250"/>
                  </a:lnTo>
                  <a:lnTo>
                    <a:pt x="348211" y="32258"/>
                  </a:lnTo>
                  <a:lnTo>
                    <a:pt x="389148" y="54423"/>
                  </a:lnTo>
                  <a:lnTo>
                    <a:pt x="424816" y="83780"/>
                  </a:lnTo>
                  <a:lnTo>
                    <a:pt x="454245" y="119362"/>
                  </a:lnTo>
                  <a:lnTo>
                    <a:pt x="476465" y="160202"/>
                  </a:lnTo>
                  <a:lnTo>
                    <a:pt x="490508" y="205334"/>
                  </a:lnTo>
                  <a:lnTo>
                    <a:pt x="495404" y="253792"/>
                  </a:lnTo>
                  <a:lnTo>
                    <a:pt x="490508" y="302251"/>
                  </a:lnTo>
                  <a:lnTo>
                    <a:pt x="476465" y="347386"/>
                  </a:lnTo>
                  <a:lnTo>
                    <a:pt x="454245" y="388230"/>
                  </a:lnTo>
                  <a:lnTo>
                    <a:pt x="424816" y="423815"/>
                  </a:lnTo>
                  <a:lnTo>
                    <a:pt x="389148" y="453176"/>
                  </a:lnTo>
                  <a:lnTo>
                    <a:pt x="348211" y="475345"/>
                  </a:lnTo>
                  <a:lnTo>
                    <a:pt x="302973" y="489356"/>
                  </a:lnTo>
                  <a:lnTo>
                    <a:pt x="254403" y="494241"/>
                  </a:lnTo>
                  <a:lnTo>
                    <a:pt x="205832" y="489356"/>
                  </a:lnTo>
                  <a:lnTo>
                    <a:pt x="160592" y="475345"/>
                  </a:lnTo>
                  <a:lnTo>
                    <a:pt x="119654" y="453176"/>
                  </a:lnTo>
                  <a:lnTo>
                    <a:pt x="83985" y="423815"/>
                  </a:lnTo>
                  <a:lnTo>
                    <a:pt x="54557" y="388230"/>
                  </a:lnTo>
                  <a:lnTo>
                    <a:pt x="32336" y="347386"/>
                  </a:lnTo>
                  <a:lnTo>
                    <a:pt x="18293" y="302251"/>
                  </a:lnTo>
                  <a:lnTo>
                    <a:pt x="13397" y="253792"/>
                  </a:lnTo>
                  <a:lnTo>
                    <a:pt x="18339" y="205356"/>
                  </a:lnTo>
                  <a:lnTo>
                    <a:pt x="32408" y="160243"/>
                  </a:lnTo>
                  <a:lnTo>
                    <a:pt x="54639" y="119418"/>
                  </a:lnTo>
                  <a:lnTo>
                    <a:pt x="84065" y="83845"/>
                  </a:lnTo>
                  <a:lnTo>
                    <a:pt x="119721" y="54488"/>
                  </a:lnTo>
                  <a:lnTo>
                    <a:pt x="160639" y="32313"/>
                  </a:lnTo>
                  <a:lnTo>
                    <a:pt x="205856" y="18284"/>
                  </a:lnTo>
                  <a:lnTo>
                    <a:pt x="254403" y="13366"/>
                  </a:lnTo>
                </a:path>
                <a:path w="509269" h="508000">
                  <a:moveTo>
                    <a:pt x="254403" y="0"/>
                  </a:moveTo>
                  <a:lnTo>
                    <a:pt x="208673" y="4088"/>
                  </a:lnTo>
                  <a:lnTo>
                    <a:pt x="165632" y="15876"/>
                  </a:lnTo>
                  <a:lnTo>
                    <a:pt x="125999" y="34647"/>
                  </a:lnTo>
                  <a:lnTo>
                    <a:pt x="90493" y="59685"/>
                  </a:lnTo>
                  <a:lnTo>
                    <a:pt x="59831" y="90273"/>
                  </a:lnTo>
                  <a:lnTo>
                    <a:pt x="34732" y="125694"/>
                  </a:lnTo>
                  <a:lnTo>
                    <a:pt x="15915" y="165232"/>
                  </a:lnTo>
                  <a:lnTo>
                    <a:pt x="4098" y="208170"/>
                  </a:lnTo>
                  <a:lnTo>
                    <a:pt x="0" y="253792"/>
                  </a:lnTo>
                  <a:lnTo>
                    <a:pt x="4098" y="299415"/>
                  </a:lnTo>
                  <a:lnTo>
                    <a:pt x="15915" y="342356"/>
                  </a:lnTo>
                  <a:lnTo>
                    <a:pt x="34732" y="381896"/>
                  </a:lnTo>
                  <a:lnTo>
                    <a:pt x="59831" y="417321"/>
                  </a:lnTo>
                  <a:lnTo>
                    <a:pt x="90493" y="447912"/>
                  </a:lnTo>
                  <a:lnTo>
                    <a:pt x="125999" y="472953"/>
                  </a:lnTo>
                  <a:lnTo>
                    <a:pt x="165632" y="491727"/>
                  </a:lnTo>
                  <a:lnTo>
                    <a:pt x="208673" y="503518"/>
                  </a:lnTo>
                  <a:lnTo>
                    <a:pt x="254403" y="507607"/>
                  </a:lnTo>
                  <a:lnTo>
                    <a:pt x="300132" y="503518"/>
                  </a:lnTo>
                  <a:lnTo>
                    <a:pt x="343171" y="491727"/>
                  </a:lnTo>
                  <a:lnTo>
                    <a:pt x="382803" y="472953"/>
                  </a:lnTo>
                  <a:lnTo>
                    <a:pt x="418309" y="447912"/>
                  </a:lnTo>
                  <a:lnTo>
                    <a:pt x="448970" y="417321"/>
                  </a:lnTo>
                  <a:lnTo>
                    <a:pt x="474069" y="381896"/>
                  </a:lnTo>
                  <a:lnTo>
                    <a:pt x="492886" y="342356"/>
                  </a:lnTo>
                  <a:lnTo>
                    <a:pt x="504703" y="299415"/>
                  </a:lnTo>
                  <a:lnTo>
                    <a:pt x="508801" y="253792"/>
                  </a:lnTo>
                  <a:lnTo>
                    <a:pt x="504723" y="208189"/>
                  </a:lnTo>
                  <a:lnTo>
                    <a:pt x="492931" y="165265"/>
                  </a:lnTo>
                  <a:lnTo>
                    <a:pt x="474141" y="125736"/>
                  </a:lnTo>
                  <a:lnTo>
                    <a:pt x="449071" y="90318"/>
                  </a:lnTo>
                  <a:lnTo>
                    <a:pt x="418440" y="59730"/>
                  </a:lnTo>
                  <a:lnTo>
                    <a:pt x="382964" y="34687"/>
                  </a:lnTo>
                  <a:lnTo>
                    <a:pt x="343360" y="15906"/>
                  </a:lnTo>
                  <a:lnTo>
                    <a:pt x="300348" y="4105"/>
                  </a:lnTo>
                  <a:lnTo>
                    <a:pt x="254643" y="0"/>
                  </a:lnTo>
                  <a:lnTo>
                    <a:pt x="254481" y="0"/>
                  </a:lnTo>
                  <a:close/>
                </a:path>
              </a:pathLst>
            </a:custGeom>
            <a:ln w="780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7074" y="3194690"/>
              <a:ext cx="128981" cy="23543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23889" y="3768813"/>
              <a:ext cx="508000" cy="508000"/>
            </a:xfrm>
            <a:custGeom>
              <a:avLst/>
              <a:gdLst/>
              <a:ahLst/>
              <a:cxnLst/>
              <a:rect l="l" t="t" r="r" b="b"/>
              <a:pathLst>
                <a:path w="508000" h="508000">
                  <a:moveTo>
                    <a:pt x="254046" y="0"/>
                  </a:moveTo>
                  <a:lnTo>
                    <a:pt x="253806" y="0"/>
                  </a:lnTo>
                  <a:lnTo>
                    <a:pt x="208122" y="4105"/>
                  </a:lnTo>
                  <a:lnTo>
                    <a:pt x="165180" y="15906"/>
                  </a:lnTo>
                  <a:lnTo>
                    <a:pt x="125648" y="34687"/>
                  </a:lnTo>
                  <a:lnTo>
                    <a:pt x="90235" y="59730"/>
                  </a:lnTo>
                  <a:lnTo>
                    <a:pt x="59658" y="90318"/>
                  </a:lnTo>
                  <a:lnTo>
                    <a:pt x="34631" y="125736"/>
                  </a:lnTo>
                  <a:lnTo>
                    <a:pt x="15869" y="165265"/>
                  </a:lnTo>
                  <a:lnTo>
                    <a:pt x="4087" y="208189"/>
                  </a:lnTo>
                  <a:lnTo>
                    <a:pt x="0" y="253792"/>
                  </a:lnTo>
                  <a:lnTo>
                    <a:pt x="4089" y="299415"/>
                  </a:lnTo>
                  <a:lnTo>
                    <a:pt x="15878" y="342356"/>
                  </a:lnTo>
                  <a:lnTo>
                    <a:pt x="34651" y="381896"/>
                  </a:lnTo>
                  <a:lnTo>
                    <a:pt x="59691" y="417321"/>
                  </a:lnTo>
                  <a:lnTo>
                    <a:pt x="90280" y="447912"/>
                  </a:lnTo>
                  <a:lnTo>
                    <a:pt x="125704" y="472953"/>
                  </a:lnTo>
                  <a:lnTo>
                    <a:pt x="165243" y="491727"/>
                  </a:lnTo>
                  <a:lnTo>
                    <a:pt x="208183" y="503518"/>
                  </a:lnTo>
                  <a:lnTo>
                    <a:pt x="253806" y="507607"/>
                  </a:lnTo>
                  <a:lnTo>
                    <a:pt x="299428" y="503518"/>
                  </a:lnTo>
                  <a:lnTo>
                    <a:pt x="333212" y="494241"/>
                  </a:lnTo>
                  <a:lnTo>
                    <a:pt x="253806" y="494241"/>
                  </a:lnTo>
                  <a:lnTo>
                    <a:pt x="205349" y="489356"/>
                  </a:lnTo>
                  <a:lnTo>
                    <a:pt x="160215" y="475345"/>
                  </a:lnTo>
                  <a:lnTo>
                    <a:pt x="119373" y="453176"/>
                  </a:lnTo>
                  <a:lnTo>
                    <a:pt x="83788" y="423815"/>
                  </a:lnTo>
                  <a:lnTo>
                    <a:pt x="54428" y="388230"/>
                  </a:lnTo>
                  <a:lnTo>
                    <a:pt x="32260" y="347386"/>
                  </a:lnTo>
                  <a:lnTo>
                    <a:pt x="18250" y="302251"/>
                  </a:lnTo>
                  <a:lnTo>
                    <a:pt x="13365" y="253792"/>
                  </a:lnTo>
                  <a:lnTo>
                    <a:pt x="18303" y="205334"/>
                  </a:lnTo>
                  <a:lnTo>
                    <a:pt x="32355" y="160202"/>
                  </a:lnTo>
                  <a:lnTo>
                    <a:pt x="54511" y="119418"/>
                  </a:lnTo>
                  <a:lnTo>
                    <a:pt x="83868" y="83845"/>
                  </a:lnTo>
                  <a:lnTo>
                    <a:pt x="119440" y="54488"/>
                  </a:lnTo>
                  <a:lnTo>
                    <a:pt x="160262" y="32313"/>
                  </a:lnTo>
                  <a:lnTo>
                    <a:pt x="205372" y="18284"/>
                  </a:lnTo>
                  <a:lnTo>
                    <a:pt x="253806" y="13366"/>
                  </a:lnTo>
                  <a:lnTo>
                    <a:pt x="333316" y="13366"/>
                  </a:lnTo>
                  <a:lnTo>
                    <a:pt x="299643" y="4105"/>
                  </a:lnTo>
                  <a:lnTo>
                    <a:pt x="254046" y="0"/>
                  </a:lnTo>
                  <a:close/>
                </a:path>
                <a:path w="508000" h="508000">
                  <a:moveTo>
                    <a:pt x="333316" y="13366"/>
                  </a:moveTo>
                  <a:lnTo>
                    <a:pt x="253806" y="13366"/>
                  </a:lnTo>
                  <a:lnTo>
                    <a:pt x="302262" y="18250"/>
                  </a:lnTo>
                  <a:lnTo>
                    <a:pt x="347394" y="32258"/>
                  </a:lnTo>
                  <a:lnTo>
                    <a:pt x="388235" y="54423"/>
                  </a:lnTo>
                  <a:lnTo>
                    <a:pt x="423819" y="83780"/>
                  </a:lnTo>
                  <a:lnTo>
                    <a:pt x="453209" y="119418"/>
                  </a:lnTo>
                  <a:lnTo>
                    <a:pt x="475360" y="160243"/>
                  </a:lnTo>
                  <a:lnTo>
                    <a:pt x="489359" y="205356"/>
                  </a:lnTo>
                  <a:lnTo>
                    <a:pt x="494242" y="253792"/>
                  </a:lnTo>
                  <a:lnTo>
                    <a:pt x="489357" y="302251"/>
                  </a:lnTo>
                  <a:lnTo>
                    <a:pt x="475347" y="347386"/>
                  </a:lnTo>
                  <a:lnTo>
                    <a:pt x="453179" y="388230"/>
                  </a:lnTo>
                  <a:lnTo>
                    <a:pt x="423819" y="423815"/>
                  </a:lnTo>
                  <a:lnTo>
                    <a:pt x="388235" y="453176"/>
                  </a:lnTo>
                  <a:lnTo>
                    <a:pt x="347394" y="475345"/>
                  </a:lnTo>
                  <a:lnTo>
                    <a:pt x="302262" y="489356"/>
                  </a:lnTo>
                  <a:lnTo>
                    <a:pt x="253806" y="494241"/>
                  </a:lnTo>
                  <a:lnTo>
                    <a:pt x="333212" y="494241"/>
                  </a:lnTo>
                  <a:lnTo>
                    <a:pt x="381905" y="472953"/>
                  </a:lnTo>
                  <a:lnTo>
                    <a:pt x="417327" y="447912"/>
                  </a:lnTo>
                  <a:lnTo>
                    <a:pt x="447917" y="417321"/>
                  </a:lnTo>
                  <a:lnTo>
                    <a:pt x="472956" y="381896"/>
                  </a:lnTo>
                  <a:lnTo>
                    <a:pt x="491729" y="342356"/>
                  </a:lnTo>
                  <a:lnTo>
                    <a:pt x="503518" y="299415"/>
                  </a:lnTo>
                  <a:lnTo>
                    <a:pt x="507607" y="253792"/>
                  </a:lnTo>
                  <a:lnTo>
                    <a:pt x="503534" y="208170"/>
                  </a:lnTo>
                  <a:lnTo>
                    <a:pt x="491758" y="165232"/>
                  </a:lnTo>
                  <a:lnTo>
                    <a:pt x="472998" y="125694"/>
                  </a:lnTo>
                  <a:lnTo>
                    <a:pt x="447972" y="90273"/>
                  </a:lnTo>
                  <a:lnTo>
                    <a:pt x="417458" y="59730"/>
                  </a:lnTo>
                  <a:lnTo>
                    <a:pt x="382065" y="34687"/>
                  </a:lnTo>
                  <a:lnTo>
                    <a:pt x="342555" y="15906"/>
                  </a:lnTo>
                  <a:lnTo>
                    <a:pt x="333316" y="13366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3889" y="3768813"/>
              <a:ext cx="508000" cy="508000"/>
            </a:xfrm>
            <a:custGeom>
              <a:avLst/>
              <a:gdLst/>
              <a:ahLst/>
              <a:cxnLst/>
              <a:rect l="l" t="t" r="r" b="b"/>
              <a:pathLst>
                <a:path w="508000" h="508000">
                  <a:moveTo>
                    <a:pt x="253806" y="13366"/>
                  </a:moveTo>
                  <a:lnTo>
                    <a:pt x="302262" y="18250"/>
                  </a:lnTo>
                  <a:lnTo>
                    <a:pt x="347394" y="32258"/>
                  </a:lnTo>
                  <a:lnTo>
                    <a:pt x="388235" y="54423"/>
                  </a:lnTo>
                  <a:lnTo>
                    <a:pt x="423819" y="83780"/>
                  </a:lnTo>
                  <a:lnTo>
                    <a:pt x="453179" y="119362"/>
                  </a:lnTo>
                  <a:lnTo>
                    <a:pt x="475347" y="160202"/>
                  </a:lnTo>
                  <a:lnTo>
                    <a:pt x="489357" y="205334"/>
                  </a:lnTo>
                  <a:lnTo>
                    <a:pt x="494242" y="253792"/>
                  </a:lnTo>
                  <a:lnTo>
                    <a:pt x="489357" y="302251"/>
                  </a:lnTo>
                  <a:lnTo>
                    <a:pt x="475347" y="347386"/>
                  </a:lnTo>
                  <a:lnTo>
                    <a:pt x="453179" y="388230"/>
                  </a:lnTo>
                  <a:lnTo>
                    <a:pt x="423819" y="423815"/>
                  </a:lnTo>
                  <a:lnTo>
                    <a:pt x="388235" y="453176"/>
                  </a:lnTo>
                  <a:lnTo>
                    <a:pt x="347394" y="475345"/>
                  </a:lnTo>
                  <a:lnTo>
                    <a:pt x="302262" y="489356"/>
                  </a:lnTo>
                  <a:lnTo>
                    <a:pt x="253806" y="494241"/>
                  </a:lnTo>
                  <a:lnTo>
                    <a:pt x="205349" y="489356"/>
                  </a:lnTo>
                  <a:lnTo>
                    <a:pt x="160215" y="475345"/>
                  </a:lnTo>
                  <a:lnTo>
                    <a:pt x="119373" y="453176"/>
                  </a:lnTo>
                  <a:lnTo>
                    <a:pt x="83788" y="423815"/>
                  </a:lnTo>
                  <a:lnTo>
                    <a:pt x="54428" y="388230"/>
                  </a:lnTo>
                  <a:lnTo>
                    <a:pt x="32260" y="347386"/>
                  </a:lnTo>
                  <a:lnTo>
                    <a:pt x="18250" y="302251"/>
                  </a:lnTo>
                  <a:lnTo>
                    <a:pt x="13365" y="253792"/>
                  </a:lnTo>
                  <a:lnTo>
                    <a:pt x="18296" y="205356"/>
                  </a:lnTo>
                  <a:lnTo>
                    <a:pt x="32332" y="160243"/>
                  </a:lnTo>
                  <a:lnTo>
                    <a:pt x="54511" y="119418"/>
                  </a:lnTo>
                  <a:lnTo>
                    <a:pt x="83868" y="83845"/>
                  </a:lnTo>
                  <a:lnTo>
                    <a:pt x="119440" y="54488"/>
                  </a:lnTo>
                  <a:lnTo>
                    <a:pt x="160262" y="32313"/>
                  </a:lnTo>
                  <a:lnTo>
                    <a:pt x="205372" y="18284"/>
                  </a:lnTo>
                  <a:lnTo>
                    <a:pt x="253806" y="13366"/>
                  </a:lnTo>
                </a:path>
                <a:path w="508000" h="508000">
                  <a:moveTo>
                    <a:pt x="253806" y="0"/>
                  </a:moveTo>
                  <a:lnTo>
                    <a:pt x="208183" y="4088"/>
                  </a:lnTo>
                  <a:lnTo>
                    <a:pt x="165243" y="15876"/>
                  </a:lnTo>
                  <a:lnTo>
                    <a:pt x="125704" y="34647"/>
                  </a:lnTo>
                  <a:lnTo>
                    <a:pt x="90280" y="59685"/>
                  </a:lnTo>
                  <a:lnTo>
                    <a:pt x="59691" y="90273"/>
                  </a:lnTo>
                  <a:lnTo>
                    <a:pt x="34651" y="125694"/>
                  </a:lnTo>
                  <a:lnTo>
                    <a:pt x="15878" y="165232"/>
                  </a:lnTo>
                  <a:lnTo>
                    <a:pt x="4089" y="208170"/>
                  </a:lnTo>
                  <a:lnTo>
                    <a:pt x="0" y="253792"/>
                  </a:lnTo>
                  <a:lnTo>
                    <a:pt x="4089" y="299415"/>
                  </a:lnTo>
                  <a:lnTo>
                    <a:pt x="15878" y="342356"/>
                  </a:lnTo>
                  <a:lnTo>
                    <a:pt x="34651" y="381896"/>
                  </a:lnTo>
                  <a:lnTo>
                    <a:pt x="59691" y="417321"/>
                  </a:lnTo>
                  <a:lnTo>
                    <a:pt x="90280" y="447912"/>
                  </a:lnTo>
                  <a:lnTo>
                    <a:pt x="125704" y="472953"/>
                  </a:lnTo>
                  <a:lnTo>
                    <a:pt x="165243" y="491727"/>
                  </a:lnTo>
                  <a:lnTo>
                    <a:pt x="208183" y="503518"/>
                  </a:lnTo>
                  <a:lnTo>
                    <a:pt x="253806" y="507607"/>
                  </a:lnTo>
                  <a:lnTo>
                    <a:pt x="299428" y="503518"/>
                  </a:lnTo>
                  <a:lnTo>
                    <a:pt x="342366" y="491727"/>
                  </a:lnTo>
                  <a:lnTo>
                    <a:pt x="381905" y="472953"/>
                  </a:lnTo>
                  <a:lnTo>
                    <a:pt x="417327" y="447912"/>
                  </a:lnTo>
                  <a:lnTo>
                    <a:pt x="447917" y="417321"/>
                  </a:lnTo>
                  <a:lnTo>
                    <a:pt x="472956" y="381896"/>
                  </a:lnTo>
                  <a:lnTo>
                    <a:pt x="491729" y="342356"/>
                  </a:lnTo>
                  <a:lnTo>
                    <a:pt x="503518" y="299415"/>
                  </a:lnTo>
                  <a:lnTo>
                    <a:pt x="507607" y="253792"/>
                  </a:lnTo>
                  <a:lnTo>
                    <a:pt x="503539" y="208189"/>
                  </a:lnTo>
                  <a:lnTo>
                    <a:pt x="491774" y="165265"/>
                  </a:lnTo>
                  <a:lnTo>
                    <a:pt x="473028" y="125736"/>
                  </a:lnTo>
                  <a:lnTo>
                    <a:pt x="448018" y="90318"/>
                  </a:lnTo>
                  <a:lnTo>
                    <a:pt x="417458" y="59730"/>
                  </a:lnTo>
                  <a:lnTo>
                    <a:pt x="382065" y="34687"/>
                  </a:lnTo>
                  <a:lnTo>
                    <a:pt x="342555" y="15906"/>
                  </a:lnTo>
                  <a:lnTo>
                    <a:pt x="299643" y="4105"/>
                  </a:lnTo>
                  <a:lnTo>
                    <a:pt x="254046" y="0"/>
                  </a:lnTo>
                  <a:lnTo>
                    <a:pt x="253884" y="0"/>
                  </a:lnTo>
                  <a:close/>
                </a:path>
              </a:pathLst>
            </a:custGeom>
            <a:ln w="7796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2717" y="3903498"/>
              <a:ext cx="164446" cy="22773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14914" y="4480687"/>
              <a:ext cx="509270" cy="509270"/>
            </a:xfrm>
            <a:custGeom>
              <a:avLst/>
              <a:gdLst/>
              <a:ahLst/>
              <a:cxnLst/>
              <a:rect l="l" t="t" r="r" b="b"/>
              <a:pathLst>
                <a:path w="509269" h="509270">
                  <a:moveTo>
                    <a:pt x="254643" y="0"/>
                  </a:moveTo>
                  <a:lnTo>
                    <a:pt x="254403" y="0"/>
                  </a:lnTo>
                  <a:lnTo>
                    <a:pt x="208611" y="4115"/>
                  </a:lnTo>
                  <a:lnTo>
                    <a:pt x="165568" y="15944"/>
                  </a:lnTo>
                  <a:lnTo>
                    <a:pt x="125943" y="34769"/>
                  </a:lnTo>
                  <a:lnTo>
                    <a:pt x="90448" y="59870"/>
                  </a:lnTo>
                  <a:lnTo>
                    <a:pt x="59798" y="90531"/>
                  </a:lnTo>
                  <a:lnTo>
                    <a:pt x="34712" y="126031"/>
                  </a:lnTo>
                  <a:lnTo>
                    <a:pt x="15906" y="165654"/>
                  </a:lnTo>
                  <a:lnTo>
                    <a:pt x="4096" y="208679"/>
                  </a:lnTo>
                  <a:lnTo>
                    <a:pt x="0" y="254389"/>
                  </a:lnTo>
                  <a:lnTo>
                    <a:pt x="4098" y="300119"/>
                  </a:lnTo>
                  <a:lnTo>
                    <a:pt x="15915" y="343161"/>
                  </a:lnTo>
                  <a:lnTo>
                    <a:pt x="34732" y="382795"/>
                  </a:lnTo>
                  <a:lnTo>
                    <a:pt x="59831" y="418303"/>
                  </a:lnTo>
                  <a:lnTo>
                    <a:pt x="90493" y="448966"/>
                  </a:lnTo>
                  <a:lnTo>
                    <a:pt x="125999" y="474066"/>
                  </a:lnTo>
                  <a:lnTo>
                    <a:pt x="165632" y="492884"/>
                  </a:lnTo>
                  <a:lnTo>
                    <a:pt x="208673" y="504702"/>
                  </a:lnTo>
                  <a:lnTo>
                    <a:pt x="254403" y="508801"/>
                  </a:lnTo>
                  <a:lnTo>
                    <a:pt x="300132" y="504702"/>
                  </a:lnTo>
                  <a:lnTo>
                    <a:pt x="333996" y="495404"/>
                  </a:lnTo>
                  <a:lnTo>
                    <a:pt x="254403" y="495404"/>
                  </a:lnTo>
                  <a:lnTo>
                    <a:pt x="205832" y="490507"/>
                  </a:lnTo>
                  <a:lnTo>
                    <a:pt x="160592" y="476463"/>
                  </a:lnTo>
                  <a:lnTo>
                    <a:pt x="119654" y="454242"/>
                  </a:lnTo>
                  <a:lnTo>
                    <a:pt x="83985" y="424812"/>
                  </a:lnTo>
                  <a:lnTo>
                    <a:pt x="54557" y="389143"/>
                  </a:lnTo>
                  <a:lnTo>
                    <a:pt x="32336" y="348203"/>
                  </a:lnTo>
                  <a:lnTo>
                    <a:pt x="18293" y="302962"/>
                  </a:lnTo>
                  <a:lnTo>
                    <a:pt x="13397" y="254389"/>
                  </a:lnTo>
                  <a:lnTo>
                    <a:pt x="18346" y="205817"/>
                  </a:lnTo>
                  <a:lnTo>
                    <a:pt x="32431" y="160579"/>
                  </a:lnTo>
                  <a:lnTo>
                    <a:pt x="54639" y="119699"/>
                  </a:lnTo>
                  <a:lnTo>
                    <a:pt x="84065" y="84042"/>
                  </a:lnTo>
                  <a:lnTo>
                    <a:pt x="119721" y="54616"/>
                  </a:lnTo>
                  <a:lnTo>
                    <a:pt x="160639" y="32389"/>
                  </a:lnTo>
                  <a:lnTo>
                    <a:pt x="205856" y="18327"/>
                  </a:lnTo>
                  <a:lnTo>
                    <a:pt x="254403" y="13397"/>
                  </a:lnTo>
                  <a:lnTo>
                    <a:pt x="334100" y="13397"/>
                  </a:lnTo>
                  <a:lnTo>
                    <a:pt x="300348" y="4115"/>
                  </a:lnTo>
                  <a:lnTo>
                    <a:pt x="254643" y="0"/>
                  </a:lnTo>
                  <a:close/>
                </a:path>
                <a:path w="509269" h="509270">
                  <a:moveTo>
                    <a:pt x="334100" y="13397"/>
                  </a:moveTo>
                  <a:lnTo>
                    <a:pt x="254403" y="13397"/>
                  </a:lnTo>
                  <a:lnTo>
                    <a:pt x="302973" y="18293"/>
                  </a:lnTo>
                  <a:lnTo>
                    <a:pt x="348211" y="32333"/>
                  </a:lnTo>
                  <a:lnTo>
                    <a:pt x="389148" y="54551"/>
                  </a:lnTo>
                  <a:lnTo>
                    <a:pt x="424816" y="83977"/>
                  </a:lnTo>
                  <a:lnTo>
                    <a:pt x="454275" y="119699"/>
                  </a:lnTo>
                  <a:lnTo>
                    <a:pt x="476478" y="160620"/>
                  </a:lnTo>
                  <a:lnTo>
                    <a:pt x="490510" y="205839"/>
                  </a:lnTo>
                  <a:lnTo>
                    <a:pt x="495404" y="254389"/>
                  </a:lnTo>
                  <a:lnTo>
                    <a:pt x="490508" y="302962"/>
                  </a:lnTo>
                  <a:lnTo>
                    <a:pt x="476465" y="348203"/>
                  </a:lnTo>
                  <a:lnTo>
                    <a:pt x="454244" y="389143"/>
                  </a:lnTo>
                  <a:lnTo>
                    <a:pt x="424816" y="424812"/>
                  </a:lnTo>
                  <a:lnTo>
                    <a:pt x="389148" y="454242"/>
                  </a:lnTo>
                  <a:lnTo>
                    <a:pt x="348211" y="476463"/>
                  </a:lnTo>
                  <a:lnTo>
                    <a:pt x="302973" y="490507"/>
                  </a:lnTo>
                  <a:lnTo>
                    <a:pt x="254403" y="495404"/>
                  </a:lnTo>
                  <a:lnTo>
                    <a:pt x="333996" y="495404"/>
                  </a:lnTo>
                  <a:lnTo>
                    <a:pt x="382803" y="474066"/>
                  </a:lnTo>
                  <a:lnTo>
                    <a:pt x="418309" y="448966"/>
                  </a:lnTo>
                  <a:lnTo>
                    <a:pt x="448970" y="418303"/>
                  </a:lnTo>
                  <a:lnTo>
                    <a:pt x="474069" y="382795"/>
                  </a:lnTo>
                  <a:lnTo>
                    <a:pt x="492886" y="343161"/>
                  </a:lnTo>
                  <a:lnTo>
                    <a:pt x="504703" y="300119"/>
                  </a:lnTo>
                  <a:lnTo>
                    <a:pt x="508801" y="254389"/>
                  </a:lnTo>
                  <a:lnTo>
                    <a:pt x="504718" y="208660"/>
                  </a:lnTo>
                  <a:lnTo>
                    <a:pt x="492915" y="165620"/>
                  </a:lnTo>
                  <a:lnTo>
                    <a:pt x="474111" y="125989"/>
                  </a:lnTo>
                  <a:lnTo>
                    <a:pt x="449025" y="90485"/>
                  </a:lnTo>
                  <a:lnTo>
                    <a:pt x="418440" y="59870"/>
                  </a:lnTo>
                  <a:lnTo>
                    <a:pt x="382964" y="34769"/>
                  </a:lnTo>
                  <a:lnTo>
                    <a:pt x="343360" y="15944"/>
                  </a:lnTo>
                  <a:lnTo>
                    <a:pt x="334100" y="13397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4914" y="4480687"/>
              <a:ext cx="509270" cy="509270"/>
            </a:xfrm>
            <a:custGeom>
              <a:avLst/>
              <a:gdLst/>
              <a:ahLst/>
              <a:cxnLst/>
              <a:rect l="l" t="t" r="r" b="b"/>
              <a:pathLst>
                <a:path w="509269" h="509270">
                  <a:moveTo>
                    <a:pt x="254403" y="13397"/>
                  </a:moveTo>
                  <a:lnTo>
                    <a:pt x="302973" y="18293"/>
                  </a:lnTo>
                  <a:lnTo>
                    <a:pt x="348211" y="32333"/>
                  </a:lnTo>
                  <a:lnTo>
                    <a:pt x="389148" y="54551"/>
                  </a:lnTo>
                  <a:lnTo>
                    <a:pt x="424816" y="83977"/>
                  </a:lnTo>
                  <a:lnTo>
                    <a:pt x="454245" y="119642"/>
                  </a:lnTo>
                  <a:lnTo>
                    <a:pt x="476465" y="160579"/>
                  </a:lnTo>
                  <a:lnTo>
                    <a:pt x="490508" y="205817"/>
                  </a:lnTo>
                  <a:lnTo>
                    <a:pt x="495404" y="254389"/>
                  </a:lnTo>
                  <a:lnTo>
                    <a:pt x="490508" y="302962"/>
                  </a:lnTo>
                  <a:lnTo>
                    <a:pt x="476465" y="348203"/>
                  </a:lnTo>
                  <a:lnTo>
                    <a:pt x="454245" y="389143"/>
                  </a:lnTo>
                  <a:lnTo>
                    <a:pt x="424816" y="424812"/>
                  </a:lnTo>
                  <a:lnTo>
                    <a:pt x="389148" y="454242"/>
                  </a:lnTo>
                  <a:lnTo>
                    <a:pt x="348211" y="476464"/>
                  </a:lnTo>
                  <a:lnTo>
                    <a:pt x="302973" y="490507"/>
                  </a:lnTo>
                  <a:lnTo>
                    <a:pt x="254403" y="495404"/>
                  </a:lnTo>
                  <a:lnTo>
                    <a:pt x="205832" y="490507"/>
                  </a:lnTo>
                  <a:lnTo>
                    <a:pt x="160592" y="476464"/>
                  </a:lnTo>
                  <a:lnTo>
                    <a:pt x="119654" y="454242"/>
                  </a:lnTo>
                  <a:lnTo>
                    <a:pt x="83985" y="424812"/>
                  </a:lnTo>
                  <a:lnTo>
                    <a:pt x="54557" y="389143"/>
                  </a:lnTo>
                  <a:lnTo>
                    <a:pt x="32336" y="348203"/>
                  </a:lnTo>
                  <a:lnTo>
                    <a:pt x="18293" y="302962"/>
                  </a:lnTo>
                  <a:lnTo>
                    <a:pt x="13397" y="254389"/>
                  </a:lnTo>
                  <a:lnTo>
                    <a:pt x="18339" y="205839"/>
                  </a:lnTo>
                  <a:lnTo>
                    <a:pt x="32408" y="160620"/>
                  </a:lnTo>
                  <a:lnTo>
                    <a:pt x="54639" y="119699"/>
                  </a:lnTo>
                  <a:lnTo>
                    <a:pt x="84065" y="84042"/>
                  </a:lnTo>
                  <a:lnTo>
                    <a:pt x="119721" y="54616"/>
                  </a:lnTo>
                  <a:lnTo>
                    <a:pt x="160639" y="32389"/>
                  </a:lnTo>
                  <a:lnTo>
                    <a:pt x="205856" y="18327"/>
                  </a:lnTo>
                  <a:lnTo>
                    <a:pt x="254403" y="13397"/>
                  </a:lnTo>
                </a:path>
                <a:path w="509269" h="509270">
                  <a:moveTo>
                    <a:pt x="254403" y="0"/>
                  </a:moveTo>
                  <a:lnTo>
                    <a:pt x="208673" y="4098"/>
                  </a:lnTo>
                  <a:lnTo>
                    <a:pt x="165632" y="15914"/>
                  </a:lnTo>
                  <a:lnTo>
                    <a:pt x="125999" y="34729"/>
                  </a:lnTo>
                  <a:lnTo>
                    <a:pt x="90493" y="59825"/>
                  </a:lnTo>
                  <a:lnTo>
                    <a:pt x="59831" y="90485"/>
                  </a:lnTo>
                  <a:lnTo>
                    <a:pt x="34732" y="125989"/>
                  </a:lnTo>
                  <a:lnTo>
                    <a:pt x="15915" y="165620"/>
                  </a:lnTo>
                  <a:lnTo>
                    <a:pt x="4098" y="208660"/>
                  </a:lnTo>
                  <a:lnTo>
                    <a:pt x="0" y="254389"/>
                  </a:lnTo>
                  <a:lnTo>
                    <a:pt x="4098" y="300119"/>
                  </a:lnTo>
                  <a:lnTo>
                    <a:pt x="15915" y="343161"/>
                  </a:lnTo>
                  <a:lnTo>
                    <a:pt x="34732" y="382795"/>
                  </a:lnTo>
                  <a:lnTo>
                    <a:pt x="59831" y="418303"/>
                  </a:lnTo>
                  <a:lnTo>
                    <a:pt x="90493" y="448966"/>
                  </a:lnTo>
                  <a:lnTo>
                    <a:pt x="125999" y="474066"/>
                  </a:lnTo>
                  <a:lnTo>
                    <a:pt x="165632" y="492884"/>
                  </a:lnTo>
                  <a:lnTo>
                    <a:pt x="208673" y="504702"/>
                  </a:lnTo>
                  <a:lnTo>
                    <a:pt x="254403" y="508801"/>
                  </a:lnTo>
                  <a:lnTo>
                    <a:pt x="300132" y="504702"/>
                  </a:lnTo>
                  <a:lnTo>
                    <a:pt x="343171" y="492884"/>
                  </a:lnTo>
                  <a:lnTo>
                    <a:pt x="382803" y="474066"/>
                  </a:lnTo>
                  <a:lnTo>
                    <a:pt x="418309" y="448966"/>
                  </a:lnTo>
                  <a:lnTo>
                    <a:pt x="448970" y="418303"/>
                  </a:lnTo>
                  <a:lnTo>
                    <a:pt x="474069" y="382795"/>
                  </a:lnTo>
                  <a:lnTo>
                    <a:pt x="492886" y="343161"/>
                  </a:lnTo>
                  <a:lnTo>
                    <a:pt x="504703" y="300119"/>
                  </a:lnTo>
                  <a:lnTo>
                    <a:pt x="508801" y="254389"/>
                  </a:lnTo>
                  <a:lnTo>
                    <a:pt x="504723" y="208679"/>
                  </a:lnTo>
                  <a:lnTo>
                    <a:pt x="492931" y="165654"/>
                  </a:lnTo>
                  <a:lnTo>
                    <a:pt x="474141" y="126031"/>
                  </a:lnTo>
                  <a:lnTo>
                    <a:pt x="449071" y="90531"/>
                  </a:lnTo>
                  <a:lnTo>
                    <a:pt x="418440" y="59870"/>
                  </a:lnTo>
                  <a:lnTo>
                    <a:pt x="382964" y="34769"/>
                  </a:lnTo>
                  <a:lnTo>
                    <a:pt x="343360" y="15944"/>
                  </a:lnTo>
                  <a:lnTo>
                    <a:pt x="300348" y="4115"/>
                  </a:lnTo>
                  <a:lnTo>
                    <a:pt x="254643" y="0"/>
                  </a:lnTo>
                  <a:lnTo>
                    <a:pt x="254481" y="0"/>
                  </a:lnTo>
                  <a:close/>
                </a:path>
              </a:pathLst>
            </a:custGeom>
            <a:ln w="781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8328" y="4615677"/>
              <a:ext cx="124603" cy="23205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15840" y="5192395"/>
              <a:ext cx="508634" cy="509270"/>
            </a:xfrm>
            <a:custGeom>
              <a:avLst/>
              <a:gdLst/>
              <a:ahLst/>
              <a:cxnLst/>
              <a:rect l="l" t="t" r="r" b="b"/>
              <a:pathLst>
                <a:path w="508634" h="509270">
                  <a:moveTo>
                    <a:pt x="254291" y="0"/>
                  </a:moveTo>
                  <a:lnTo>
                    <a:pt x="254090" y="0"/>
                  </a:lnTo>
                  <a:lnTo>
                    <a:pt x="208429" y="4084"/>
                  </a:lnTo>
                  <a:lnTo>
                    <a:pt x="165451" y="15895"/>
                  </a:lnTo>
                  <a:lnTo>
                    <a:pt x="125873" y="34714"/>
                  </a:lnTo>
                  <a:lnTo>
                    <a:pt x="90413" y="59822"/>
                  </a:lnTo>
                  <a:lnTo>
                    <a:pt x="59788" y="90500"/>
                  </a:lnTo>
                  <a:lnTo>
                    <a:pt x="34717" y="126028"/>
                  </a:lnTo>
                  <a:lnTo>
                    <a:pt x="15917" y="165688"/>
                  </a:lnTo>
                  <a:lnTo>
                    <a:pt x="4105" y="208762"/>
                  </a:lnTo>
                  <a:lnTo>
                    <a:pt x="0" y="254529"/>
                  </a:lnTo>
                  <a:lnTo>
                    <a:pt x="4079" y="300300"/>
                  </a:lnTo>
                  <a:lnTo>
                    <a:pt x="15867" y="343381"/>
                  </a:lnTo>
                  <a:lnTo>
                    <a:pt x="34645" y="383054"/>
                  </a:lnTo>
                  <a:lnTo>
                    <a:pt x="59696" y="418599"/>
                  </a:lnTo>
                  <a:lnTo>
                    <a:pt x="90303" y="449297"/>
                  </a:lnTo>
                  <a:lnTo>
                    <a:pt x="125749" y="474428"/>
                  </a:lnTo>
                  <a:lnTo>
                    <a:pt x="165316" y="493273"/>
                  </a:lnTo>
                  <a:lnTo>
                    <a:pt x="208287" y="505114"/>
                  </a:lnTo>
                  <a:lnTo>
                    <a:pt x="253945" y="509231"/>
                  </a:lnTo>
                  <a:lnTo>
                    <a:pt x="299607" y="505141"/>
                  </a:lnTo>
                  <a:lnTo>
                    <a:pt x="333463" y="495833"/>
                  </a:lnTo>
                  <a:lnTo>
                    <a:pt x="254241" y="495833"/>
                  </a:lnTo>
                  <a:lnTo>
                    <a:pt x="205739" y="490947"/>
                  </a:lnTo>
                  <a:lnTo>
                    <a:pt x="160561" y="476904"/>
                  </a:lnTo>
                  <a:lnTo>
                    <a:pt x="119676" y="454676"/>
                  </a:lnTo>
                  <a:lnTo>
                    <a:pt x="84051" y="425231"/>
                  </a:lnTo>
                  <a:lnTo>
                    <a:pt x="54654" y="389539"/>
                  </a:lnTo>
                  <a:lnTo>
                    <a:pt x="32452" y="348570"/>
                  </a:lnTo>
                  <a:lnTo>
                    <a:pt x="18415" y="303294"/>
                  </a:lnTo>
                  <a:lnTo>
                    <a:pt x="13510" y="254679"/>
                  </a:lnTo>
                  <a:lnTo>
                    <a:pt x="18438" y="206012"/>
                  </a:lnTo>
                  <a:lnTo>
                    <a:pt x="32479" y="160762"/>
                  </a:lnTo>
                  <a:lnTo>
                    <a:pt x="54669" y="119813"/>
                  </a:lnTo>
                  <a:lnTo>
                    <a:pt x="84043" y="84131"/>
                  </a:lnTo>
                  <a:lnTo>
                    <a:pt x="119636" y="54681"/>
                  </a:lnTo>
                  <a:lnTo>
                    <a:pt x="160485" y="32432"/>
                  </a:lnTo>
                  <a:lnTo>
                    <a:pt x="205624" y="18348"/>
                  </a:lnTo>
                  <a:lnTo>
                    <a:pt x="254090" y="13397"/>
                  </a:lnTo>
                  <a:lnTo>
                    <a:pt x="333580" y="13397"/>
                  </a:lnTo>
                  <a:lnTo>
                    <a:pt x="299924" y="4118"/>
                  </a:lnTo>
                  <a:lnTo>
                    <a:pt x="254291" y="0"/>
                  </a:lnTo>
                  <a:close/>
                </a:path>
                <a:path w="508634" h="509270">
                  <a:moveTo>
                    <a:pt x="333580" y="13397"/>
                  </a:moveTo>
                  <a:lnTo>
                    <a:pt x="254090" y="13397"/>
                  </a:lnTo>
                  <a:lnTo>
                    <a:pt x="302592" y="18278"/>
                  </a:lnTo>
                  <a:lnTo>
                    <a:pt x="347770" y="32315"/>
                  </a:lnTo>
                  <a:lnTo>
                    <a:pt x="388657" y="54540"/>
                  </a:lnTo>
                  <a:lnTo>
                    <a:pt x="424284" y="83982"/>
                  </a:lnTo>
                  <a:lnTo>
                    <a:pt x="453684" y="119672"/>
                  </a:lnTo>
                  <a:lnTo>
                    <a:pt x="475888" y="160639"/>
                  </a:lnTo>
                  <a:lnTo>
                    <a:pt x="489928" y="205915"/>
                  </a:lnTo>
                  <a:lnTo>
                    <a:pt x="494838" y="254529"/>
                  </a:lnTo>
                  <a:lnTo>
                    <a:pt x="489951" y="303146"/>
                  </a:lnTo>
                  <a:lnTo>
                    <a:pt x="475935" y="348431"/>
                  </a:lnTo>
                  <a:lnTo>
                    <a:pt x="453756" y="389414"/>
                  </a:lnTo>
                  <a:lnTo>
                    <a:pt x="424380" y="425124"/>
                  </a:lnTo>
                  <a:lnTo>
                    <a:pt x="388774" y="454591"/>
                  </a:lnTo>
                  <a:lnTo>
                    <a:pt x="347905" y="476846"/>
                  </a:lnTo>
                  <a:lnTo>
                    <a:pt x="302738" y="490916"/>
                  </a:lnTo>
                  <a:lnTo>
                    <a:pt x="254241" y="495833"/>
                  </a:lnTo>
                  <a:lnTo>
                    <a:pt x="333463" y="495833"/>
                  </a:lnTo>
                  <a:lnTo>
                    <a:pt x="382161" y="474503"/>
                  </a:lnTo>
                  <a:lnTo>
                    <a:pt x="417619" y="449392"/>
                  </a:lnTo>
                  <a:lnTo>
                    <a:pt x="448242" y="418712"/>
                  </a:lnTo>
                  <a:lnTo>
                    <a:pt x="473312" y="383182"/>
                  </a:lnTo>
                  <a:lnTo>
                    <a:pt x="492113" y="343520"/>
                  </a:lnTo>
                  <a:lnTo>
                    <a:pt x="503926" y="300447"/>
                  </a:lnTo>
                  <a:lnTo>
                    <a:pt x="508036" y="254679"/>
                  </a:lnTo>
                  <a:lnTo>
                    <a:pt x="503965" y="208851"/>
                  </a:lnTo>
                  <a:lnTo>
                    <a:pt x="492192" y="165791"/>
                  </a:lnTo>
                  <a:lnTo>
                    <a:pt x="473434" y="126137"/>
                  </a:lnTo>
                  <a:lnTo>
                    <a:pt x="448406" y="90608"/>
                  </a:lnTo>
                  <a:lnTo>
                    <a:pt x="417825" y="59922"/>
                  </a:lnTo>
                  <a:lnTo>
                    <a:pt x="382407" y="34799"/>
                  </a:lnTo>
                  <a:lnTo>
                    <a:pt x="342868" y="15958"/>
                  </a:lnTo>
                  <a:lnTo>
                    <a:pt x="333580" y="13397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5840" y="5192395"/>
              <a:ext cx="508634" cy="509270"/>
            </a:xfrm>
            <a:custGeom>
              <a:avLst/>
              <a:gdLst/>
              <a:ahLst/>
              <a:cxnLst/>
              <a:rect l="l" t="t" r="r" b="b"/>
              <a:pathLst>
                <a:path w="508634" h="509270">
                  <a:moveTo>
                    <a:pt x="254090" y="13397"/>
                  </a:moveTo>
                  <a:lnTo>
                    <a:pt x="302592" y="18278"/>
                  </a:lnTo>
                  <a:lnTo>
                    <a:pt x="347770" y="32315"/>
                  </a:lnTo>
                  <a:lnTo>
                    <a:pt x="388657" y="54540"/>
                  </a:lnTo>
                  <a:lnTo>
                    <a:pt x="424284" y="83982"/>
                  </a:lnTo>
                  <a:lnTo>
                    <a:pt x="453684" y="119672"/>
                  </a:lnTo>
                  <a:lnTo>
                    <a:pt x="475888" y="160639"/>
                  </a:lnTo>
                  <a:lnTo>
                    <a:pt x="489928" y="205915"/>
                  </a:lnTo>
                  <a:lnTo>
                    <a:pt x="494838" y="254529"/>
                  </a:lnTo>
                  <a:lnTo>
                    <a:pt x="489951" y="303146"/>
                  </a:lnTo>
                  <a:lnTo>
                    <a:pt x="475935" y="348431"/>
                  </a:lnTo>
                  <a:lnTo>
                    <a:pt x="453756" y="389414"/>
                  </a:lnTo>
                  <a:lnTo>
                    <a:pt x="424380" y="425124"/>
                  </a:lnTo>
                  <a:lnTo>
                    <a:pt x="388774" y="454591"/>
                  </a:lnTo>
                  <a:lnTo>
                    <a:pt x="347905" y="476846"/>
                  </a:lnTo>
                  <a:lnTo>
                    <a:pt x="302738" y="490916"/>
                  </a:lnTo>
                  <a:lnTo>
                    <a:pt x="254241" y="495833"/>
                  </a:lnTo>
                  <a:lnTo>
                    <a:pt x="205739" y="490947"/>
                  </a:lnTo>
                  <a:lnTo>
                    <a:pt x="160561" y="476905"/>
                  </a:lnTo>
                  <a:lnTo>
                    <a:pt x="119676" y="454676"/>
                  </a:lnTo>
                  <a:lnTo>
                    <a:pt x="84051" y="425231"/>
                  </a:lnTo>
                  <a:lnTo>
                    <a:pt x="54654" y="389539"/>
                  </a:lnTo>
                  <a:lnTo>
                    <a:pt x="32452" y="348570"/>
                  </a:lnTo>
                  <a:lnTo>
                    <a:pt x="18415" y="303294"/>
                  </a:lnTo>
                  <a:lnTo>
                    <a:pt x="13510" y="254679"/>
                  </a:lnTo>
                  <a:lnTo>
                    <a:pt x="18438" y="206012"/>
                  </a:lnTo>
                  <a:lnTo>
                    <a:pt x="32479" y="160762"/>
                  </a:lnTo>
                  <a:lnTo>
                    <a:pt x="54669" y="119813"/>
                  </a:lnTo>
                  <a:lnTo>
                    <a:pt x="84043" y="84131"/>
                  </a:lnTo>
                  <a:lnTo>
                    <a:pt x="119636" y="54681"/>
                  </a:lnTo>
                  <a:lnTo>
                    <a:pt x="160485" y="32432"/>
                  </a:lnTo>
                  <a:lnTo>
                    <a:pt x="205624" y="18348"/>
                  </a:lnTo>
                  <a:lnTo>
                    <a:pt x="254090" y="13397"/>
                  </a:lnTo>
                </a:path>
                <a:path w="508634" h="509270">
                  <a:moveTo>
                    <a:pt x="254090" y="0"/>
                  </a:moveTo>
                  <a:lnTo>
                    <a:pt x="208429" y="4084"/>
                  </a:lnTo>
                  <a:lnTo>
                    <a:pt x="165451" y="15895"/>
                  </a:lnTo>
                  <a:lnTo>
                    <a:pt x="125873" y="34714"/>
                  </a:lnTo>
                  <a:lnTo>
                    <a:pt x="90413" y="59822"/>
                  </a:lnTo>
                  <a:lnTo>
                    <a:pt x="59788" y="90500"/>
                  </a:lnTo>
                  <a:lnTo>
                    <a:pt x="34717" y="126028"/>
                  </a:lnTo>
                  <a:lnTo>
                    <a:pt x="15917" y="165688"/>
                  </a:lnTo>
                  <a:lnTo>
                    <a:pt x="4105" y="208762"/>
                  </a:lnTo>
                  <a:lnTo>
                    <a:pt x="0" y="254529"/>
                  </a:lnTo>
                  <a:lnTo>
                    <a:pt x="4079" y="300300"/>
                  </a:lnTo>
                  <a:lnTo>
                    <a:pt x="15867" y="343381"/>
                  </a:lnTo>
                  <a:lnTo>
                    <a:pt x="34645" y="383054"/>
                  </a:lnTo>
                  <a:lnTo>
                    <a:pt x="59696" y="418599"/>
                  </a:lnTo>
                  <a:lnTo>
                    <a:pt x="90303" y="449297"/>
                  </a:lnTo>
                  <a:lnTo>
                    <a:pt x="125749" y="474428"/>
                  </a:lnTo>
                  <a:lnTo>
                    <a:pt x="165316" y="493273"/>
                  </a:lnTo>
                  <a:lnTo>
                    <a:pt x="208287" y="505114"/>
                  </a:lnTo>
                  <a:lnTo>
                    <a:pt x="253945" y="509231"/>
                  </a:lnTo>
                  <a:lnTo>
                    <a:pt x="299607" y="505141"/>
                  </a:lnTo>
                  <a:lnTo>
                    <a:pt x="342585" y="493326"/>
                  </a:lnTo>
                  <a:lnTo>
                    <a:pt x="382161" y="474503"/>
                  </a:lnTo>
                  <a:lnTo>
                    <a:pt x="417619" y="449392"/>
                  </a:lnTo>
                  <a:lnTo>
                    <a:pt x="448242" y="418712"/>
                  </a:lnTo>
                  <a:lnTo>
                    <a:pt x="473312" y="383182"/>
                  </a:lnTo>
                  <a:lnTo>
                    <a:pt x="492113" y="343520"/>
                  </a:lnTo>
                  <a:lnTo>
                    <a:pt x="503926" y="300447"/>
                  </a:lnTo>
                  <a:lnTo>
                    <a:pt x="508036" y="254679"/>
                  </a:lnTo>
                  <a:lnTo>
                    <a:pt x="503965" y="208851"/>
                  </a:lnTo>
                  <a:lnTo>
                    <a:pt x="492192" y="165791"/>
                  </a:lnTo>
                  <a:lnTo>
                    <a:pt x="473434" y="126137"/>
                  </a:lnTo>
                  <a:lnTo>
                    <a:pt x="448406" y="90608"/>
                  </a:lnTo>
                  <a:lnTo>
                    <a:pt x="417825" y="59922"/>
                  </a:lnTo>
                  <a:lnTo>
                    <a:pt x="382407" y="34799"/>
                  </a:lnTo>
                  <a:lnTo>
                    <a:pt x="342868" y="15958"/>
                  </a:lnTo>
                  <a:lnTo>
                    <a:pt x="299924" y="4118"/>
                  </a:lnTo>
                  <a:lnTo>
                    <a:pt x="254291" y="0"/>
                  </a:lnTo>
                  <a:lnTo>
                    <a:pt x="254157" y="0"/>
                  </a:lnTo>
                  <a:close/>
                </a:path>
              </a:pathLst>
            </a:custGeom>
            <a:ln w="780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5493" y="5323641"/>
              <a:ext cx="140816" cy="23594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14484" y="5904102"/>
              <a:ext cx="509270" cy="509270"/>
            </a:xfrm>
            <a:custGeom>
              <a:avLst/>
              <a:gdLst/>
              <a:ahLst/>
              <a:cxnLst/>
              <a:rect l="l" t="t" r="r" b="b"/>
              <a:pathLst>
                <a:path w="509269" h="509270">
                  <a:moveTo>
                    <a:pt x="254889" y="0"/>
                  </a:moveTo>
                  <a:lnTo>
                    <a:pt x="254688" y="0"/>
                  </a:lnTo>
                  <a:lnTo>
                    <a:pt x="208920" y="4084"/>
                  </a:lnTo>
                  <a:lnTo>
                    <a:pt x="165840" y="15895"/>
                  </a:lnTo>
                  <a:lnTo>
                    <a:pt x="126169" y="34714"/>
                  </a:lnTo>
                  <a:lnTo>
                    <a:pt x="90626" y="59822"/>
                  </a:lnTo>
                  <a:lnTo>
                    <a:pt x="59929" y="90500"/>
                  </a:lnTo>
                  <a:lnTo>
                    <a:pt x="34799" y="126028"/>
                  </a:lnTo>
                  <a:lnTo>
                    <a:pt x="15954" y="165688"/>
                  </a:lnTo>
                  <a:lnTo>
                    <a:pt x="4115" y="208762"/>
                  </a:lnTo>
                  <a:lnTo>
                    <a:pt x="0" y="254529"/>
                  </a:lnTo>
                  <a:lnTo>
                    <a:pt x="4089" y="300300"/>
                  </a:lnTo>
                  <a:lnTo>
                    <a:pt x="15904" y="343381"/>
                  </a:lnTo>
                  <a:lnTo>
                    <a:pt x="34726" y="383054"/>
                  </a:lnTo>
                  <a:lnTo>
                    <a:pt x="59836" y="418599"/>
                  </a:lnTo>
                  <a:lnTo>
                    <a:pt x="90515" y="449297"/>
                  </a:lnTo>
                  <a:lnTo>
                    <a:pt x="126044" y="474428"/>
                  </a:lnTo>
                  <a:lnTo>
                    <a:pt x="165704" y="493273"/>
                  </a:lnTo>
                  <a:lnTo>
                    <a:pt x="208777" y="505114"/>
                  </a:lnTo>
                  <a:lnTo>
                    <a:pt x="254543" y="509231"/>
                  </a:lnTo>
                  <a:lnTo>
                    <a:pt x="300312" y="505141"/>
                  </a:lnTo>
                  <a:lnTo>
                    <a:pt x="334247" y="495833"/>
                  </a:lnTo>
                  <a:lnTo>
                    <a:pt x="254839" y="495833"/>
                  </a:lnTo>
                  <a:lnTo>
                    <a:pt x="206223" y="490947"/>
                  </a:lnTo>
                  <a:lnTo>
                    <a:pt x="160939" y="476904"/>
                  </a:lnTo>
                  <a:lnTo>
                    <a:pt x="119958" y="454676"/>
                  </a:lnTo>
                  <a:lnTo>
                    <a:pt x="84249" y="425231"/>
                  </a:lnTo>
                  <a:lnTo>
                    <a:pt x="54782" y="389539"/>
                  </a:lnTo>
                  <a:lnTo>
                    <a:pt x="32529" y="348570"/>
                  </a:lnTo>
                  <a:lnTo>
                    <a:pt x="18459" y="303294"/>
                  </a:lnTo>
                  <a:lnTo>
                    <a:pt x="13542" y="254679"/>
                  </a:lnTo>
                  <a:lnTo>
                    <a:pt x="18481" y="206012"/>
                  </a:lnTo>
                  <a:lnTo>
                    <a:pt x="32555" y="160762"/>
                  </a:lnTo>
                  <a:lnTo>
                    <a:pt x="54797" y="119813"/>
                  </a:lnTo>
                  <a:lnTo>
                    <a:pt x="84240" y="84131"/>
                  </a:lnTo>
                  <a:lnTo>
                    <a:pt x="119917" y="54681"/>
                  </a:lnTo>
                  <a:lnTo>
                    <a:pt x="160862" y="32432"/>
                  </a:lnTo>
                  <a:lnTo>
                    <a:pt x="206108" y="18348"/>
                  </a:lnTo>
                  <a:lnTo>
                    <a:pt x="254688" y="13397"/>
                  </a:lnTo>
                  <a:lnTo>
                    <a:pt x="334364" y="13397"/>
                  </a:lnTo>
                  <a:lnTo>
                    <a:pt x="300629" y="4118"/>
                  </a:lnTo>
                  <a:lnTo>
                    <a:pt x="254889" y="0"/>
                  </a:lnTo>
                  <a:close/>
                </a:path>
                <a:path w="509269" h="509270">
                  <a:moveTo>
                    <a:pt x="334364" y="13397"/>
                  </a:moveTo>
                  <a:lnTo>
                    <a:pt x="254688" y="13397"/>
                  </a:lnTo>
                  <a:lnTo>
                    <a:pt x="303304" y="18278"/>
                  </a:lnTo>
                  <a:lnTo>
                    <a:pt x="348588" y="32315"/>
                  </a:lnTo>
                  <a:lnTo>
                    <a:pt x="389571" y="54540"/>
                  </a:lnTo>
                  <a:lnTo>
                    <a:pt x="425282" y="83982"/>
                  </a:lnTo>
                  <a:lnTo>
                    <a:pt x="454751" y="119672"/>
                  </a:lnTo>
                  <a:lnTo>
                    <a:pt x="477007" y="160639"/>
                  </a:lnTo>
                  <a:lnTo>
                    <a:pt x="491081" y="205915"/>
                  </a:lnTo>
                  <a:lnTo>
                    <a:pt x="496001" y="254529"/>
                  </a:lnTo>
                  <a:lnTo>
                    <a:pt x="491103" y="303146"/>
                  </a:lnTo>
                  <a:lnTo>
                    <a:pt x="477054" y="348431"/>
                  </a:lnTo>
                  <a:lnTo>
                    <a:pt x="454823" y="389414"/>
                  </a:lnTo>
                  <a:lnTo>
                    <a:pt x="425378" y="425124"/>
                  </a:lnTo>
                  <a:lnTo>
                    <a:pt x="389689" y="454591"/>
                  </a:lnTo>
                  <a:lnTo>
                    <a:pt x="348723" y="476846"/>
                  </a:lnTo>
                  <a:lnTo>
                    <a:pt x="303450" y="490916"/>
                  </a:lnTo>
                  <a:lnTo>
                    <a:pt x="254839" y="495833"/>
                  </a:lnTo>
                  <a:lnTo>
                    <a:pt x="334247" y="495833"/>
                  </a:lnTo>
                  <a:lnTo>
                    <a:pt x="383060" y="474503"/>
                  </a:lnTo>
                  <a:lnTo>
                    <a:pt x="418602" y="449392"/>
                  </a:lnTo>
                  <a:lnTo>
                    <a:pt x="449297" y="418712"/>
                  </a:lnTo>
                  <a:lnTo>
                    <a:pt x="474426" y="383182"/>
                  </a:lnTo>
                  <a:lnTo>
                    <a:pt x="493270" y="343520"/>
                  </a:lnTo>
                  <a:lnTo>
                    <a:pt x="505112" y="300447"/>
                  </a:lnTo>
                  <a:lnTo>
                    <a:pt x="509231" y="254679"/>
                  </a:lnTo>
                  <a:lnTo>
                    <a:pt x="505150" y="208851"/>
                  </a:lnTo>
                  <a:lnTo>
                    <a:pt x="493350" y="165791"/>
                  </a:lnTo>
                  <a:lnTo>
                    <a:pt x="474548" y="126137"/>
                  </a:lnTo>
                  <a:lnTo>
                    <a:pt x="449461" y="90608"/>
                  </a:lnTo>
                  <a:lnTo>
                    <a:pt x="418808" y="59922"/>
                  </a:lnTo>
                  <a:lnTo>
                    <a:pt x="383307" y="34799"/>
                  </a:lnTo>
                  <a:lnTo>
                    <a:pt x="343674" y="15958"/>
                  </a:lnTo>
                  <a:lnTo>
                    <a:pt x="334364" y="13397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14484" y="5904102"/>
              <a:ext cx="509270" cy="509270"/>
            </a:xfrm>
            <a:custGeom>
              <a:avLst/>
              <a:gdLst/>
              <a:ahLst/>
              <a:cxnLst/>
              <a:rect l="l" t="t" r="r" b="b"/>
              <a:pathLst>
                <a:path w="509269" h="509270">
                  <a:moveTo>
                    <a:pt x="254688" y="13397"/>
                  </a:moveTo>
                  <a:lnTo>
                    <a:pt x="303304" y="18278"/>
                  </a:lnTo>
                  <a:lnTo>
                    <a:pt x="348588" y="32315"/>
                  </a:lnTo>
                  <a:lnTo>
                    <a:pt x="389571" y="54540"/>
                  </a:lnTo>
                  <a:lnTo>
                    <a:pt x="425282" y="83982"/>
                  </a:lnTo>
                  <a:lnTo>
                    <a:pt x="454751" y="119672"/>
                  </a:lnTo>
                  <a:lnTo>
                    <a:pt x="477007" y="160639"/>
                  </a:lnTo>
                  <a:lnTo>
                    <a:pt x="491081" y="205915"/>
                  </a:lnTo>
                  <a:lnTo>
                    <a:pt x="496001" y="254529"/>
                  </a:lnTo>
                  <a:lnTo>
                    <a:pt x="491103" y="303146"/>
                  </a:lnTo>
                  <a:lnTo>
                    <a:pt x="477054" y="348431"/>
                  </a:lnTo>
                  <a:lnTo>
                    <a:pt x="454823" y="389414"/>
                  </a:lnTo>
                  <a:lnTo>
                    <a:pt x="425378" y="425124"/>
                  </a:lnTo>
                  <a:lnTo>
                    <a:pt x="389689" y="454591"/>
                  </a:lnTo>
                  <a:lnTo>
                    <a:pt x="348723" y="476846"/>
                  </a:lnTo>
                  <a:lnTo>
                    <a:pt x="303450" y="490916"/>
                  </a:lnTo>
                  <a:lnTo>
                    <a:pt x="254839" y="495833"/>
                  </a:lnTo>
                  <a:lnTo>
                    <a:pt x="206223" y="490947"/>
                  </a:lnTo>
                  <a:lnTo>
                    <a:pt x="160939" y="476905"/>
                  </a:lnTo>
                  <a:lnTo>
                    <a:pt x="119958" y="454676"/>
                  </a:lnTo>
                  <a:lnTo>
                    <a:pt x="84249" y="425231"/>
                  </a:lnTo>
                  <a:lnTo>
                    <a:pt x="54782" y="389539"/>
                  </a:lnTo>
                  <a:lnTo>
                    <a:pt x="32529" y="348570"/>
                  </a:lnTo>
                  <a:lnTo>
                    <a:pt x="18459" y="303294"/>
                  </a:lnTo>
                  <a:lnTo>
                    <a:pt x="13542" y="254679"/>
                  </a:lnTo>
                  <a:lnTo>
                    <a:pt x="18481" y="206012"/>
                  </a:lnTo>
                  <a:lnTo>
                    <a:pt x="32555" y="160762"/>
                  </a:lnTo>
                  <a:lnTo>
                    <a:pt x="54797" y="119813"/>
                  </a:lnTo>
                  <a:lnTo>
                    <a:pt x="84240" y="84131"/>
                  </a:lnTo>
                  <a:lnTo>
                    <a:pt x="119917" y="54681"/>
                  </a:lnTo>
                  <a:lnTo>
                    <a:pt x="160862" y="32432"/>
                  </a:lnTo>
                  <a:lnTo>
                    <a:pt x="206108" y="18348"/>
                  </a:lnTo>
                  <a:lnTo>
                    <a:pt x="254688" y="13397"/>
                  </a:lnTo>
                </a:path>
                <a:path w="509269" h="509270">
                  <a:moveTo>
                    <a:pt x="254688" y="0"/>
                  </a:moveTo>
                  <a:lnTo>
                    <a:pt x="208920" y="4084"/>
                  </a:lnTo>
                  <a:lnTo>
                    <a:pt x="165840" y="15895"/>
                  </a:lnTo>
                  <a:lnTo>
                    <a:pt x="126169" y="34714"/>
                  </a:lnTo>
                  <a:lnTo>
                    <a:pt x="90626" y="59822"/>
                  </a:lnTo>
                  <a:lnTo>
                    <a:pt x="59929" y="90500"/>
                  </a:lnTo>
                  <a:lnTo>
                    <a:pt x="34799" y="126028"/>
                  </a:lnTo>
                  <a:lnTo>
                    <a:pt x="15954" y="165688"/>
                  </a:lnTo>
                  <a:lnTo>
                    <a:pt x="4115" y="208762"/>
                  </a:lnTo>
                  <a:lnTo>
                    <a:pt x="0" y="254529"/>
                  </a:lnTo>
                  <a:lnTo>
                    <a:pt x="4089" y="300300"/>
                  </a:lnTo>
                  <a:lnTo>
                    <a:pt x="15904" y="343381"/>
                  </a:lnTo>
                  <a:lnTo>
                    <a:pt x="34726" y="383054"/>
                  </a:lnTo>
                  <a:lnTo>
                    <a:pt x="59836" y="418599"/>
                  </a:lnTo>
                  <a:lnTo>
                    <a:pt x="90515" y="449297"/>
                  </a:lnTo>
                  <a:lnTo>
                    <a:pt x="126044" y="474428"/>
                  </a:lnTo>
                  <a:lnTo>
                    <a:pt x="165704" y="493273"/>
                  </a:lnTo>
                  <a:lnTo>
                    <a:pt x="208777" y="505114"/>
                  </a:lnTo>
                  <a:lnTo>
                    <a:pt x="254543" y="509231"/>
                  </a:lnTo>
                  <a:lnTo>
                    <a:pt x="300312" y="505141"/>
                  </a:lnTo>
                  <a:lnTo>
                    <a:pt x="343391" y="493326"/>
                  </a:lnTo>
                  <a:lnTo>
                    <a:pt x="383060" y="474503"/>
                  </a:lnTo>
                  <a:lnTo>
                    <a:pt x="418602" y="449392"/>
                  </a:lnTo>
                  <a:lnTo>
                    <a:pt x="449297" y="418712"/>
                  </a:lnTo>
                  <a:lnTo>
                    <a:pt x="474426" y="383182"/>
                  </a:lnTo>
                  <a:lnTo>
                    <a:pt x="493270" y="343520"/>
                  </a:lnTo>
                  <a:lnTo>
                    <a:pt x="505112" y="300447"/>
                  </a:lnTo>
                  <a:lnTo>
                    <a:pt x="509231" y="254679"/>
                  </a:lnTo>
                  <a:lnTo>
                    <a:pt x="505150" y="208851"/>
                  </a:lnTo>
                  <a:lnTo>
                    <a:pt x="493350" y="165791"/>
                  </a:lnTo>
                  <a:lnTo>
                    <a:pt x="474548" y="126137"/>
                  </a:lnTo>
                  <a:lnTo>
                    <a:pt x="449461" y="90608"/>
                  </a:lnTo>
                  <a:lnTo>
                    <a:pt x="418808" y="59922"/>
                  </a:lnTo>
                  <a:lnTo>
                    <a:pt x="383307" y="34799"/>
                  </a:lnTo>
                  <a:lnTo>
                    <a:pt x="343674" y="15958"/>
                  </a:lnTo>
                  <a:lnTo>
                    <a:pt x="300629" y="4118"/>
                  </a:lnTo>
                  <a:lnTo>
                    <a:pt x="254889" y="0"/>
                  </a:lnTo>
                  <a:lnTo>
                    <a:pt x="254755" y="0"/>
                  </a:lnTo>
                  <a:close/>
                </a:path>
              </a:pathLst>
            </a:custGeom>
            <a:ln w="781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4152" y="6045803"/>
              <a:ext cx="143448" cy="22826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79080" y="3560064"/>
              <a:ext cx="4021835" cy="244144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9587484" y="4084319"/>
              <a:ext cx="848994" cy="1184275"/>
            </a:xfrm>
            <a:custGeom>
              <a:avLst/>
              <a:gdLst/>
              <a:ahLst/>
              <a:cxnLst/>
              <a:rect l="l" t="t" r="r" b="b"/>
              <a:pathLst>
                <a:path w="848995" h="1184275">
                  <a:moveTo>
                    <a:pt x="848868" y="0"/>
                  </a:moveTo>
                  <a:lnTo>
                    <a:pt x="227076" y="0"/>
                  </a:lnTo>
                  <a:lnTo>
                    <a:pt x="227076" y="559308"/>
                  </a:lnTo>
                  <a:lnTo>
                    <a:pt x="53340" y="559308"/>
                  </a:lnTo>
                  <a:lnTo>
                    <a:pt x="53340" y="909828"/>
                  </a:lnTo>
                  <a:lnTo>
                    <a:pt x="0" y="909828"/>
                  </a:lnTo>
                  <a:lnTo>
                    <a:pt x="0" y="1184148"/>
                  </a:lnTo>
                  <a:lnTo>
                    <a:pt x="53340" y="1184148"/>
                  </a:lnTo>
                  <a:lnTo>
                    <a:pt x="297180" y="1184148"/>
                  </a:lnTo>
                  <a:lnTo>
                    <a:pt x="792467" y="1184148"/>
                  </a:lnTo>
                  <a:lnTo>
                    <a:pt x="792467" y="1008888"/>
                  </a:lnTo>
                  <a:lnTo>
                    <a:pt x="848868" y="1008888"/>
                  </a:lnTo>
                  <a:lnTo>
                    <a:pt x="848868" y="0"/>
                  </a:lnTo>
                  <a:close/>
                </a:path>
              </a:pathLst>
            </a:custGeom>
            <a:solidFill>
              <a:srgbClr val="C5E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31835" y="4043045"/>
              <a:ext cx="1969516" cy="204685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9464929" y="3990594"/>
              <a:ext cx="426720" cy="1254125"/>
            </a:xfrm>
            <a:custGeom>
              <a:avLst/>
              <a:gdLst/>
              <a:ahLst/>
              <a:cxnLst/>
              <a:rect l="l" t="t" r="r" b="b"/>
              <a:pathLst>
                <a:path w="426720" h="1254125">
                  <a:moveTo>
                    <a:pt x="367919" y="0"/>
                  </a:moveTo>
                  <a:lnTo>
                    <a:pt x="0" y="1253997"/>
                  </a:lnTo>
                  <a:lnTo>
                    <a:pt x="426466" y="1233804"/>
                  </a:lnTo>
                  <a:lnTo>
                    <a:pt x="367919" y="0"/>
                  </a:lnTo>
                  <a:close/>
                </a:path>
              </a:pathLst>
            </a:custGeom>
            <a:solidFill>
              <a:srgbClr val="C5E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73083" y="2990088"/>
              <a:ext cx="1865376" cy="2014727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9039859" y="4593463"/>
            <a:ext cx="102044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09" dirty="0">
                <a:solidFill>
                  <a:srgbClr val="DF2918"/>
                </a:solidFill>
                <a:latin typeface="Calibri"/>
                <a:cs typeface="Calibri"/>
              </a:rPr>
              <a:t>А</a:t>
            </a:r>
            <a:r>
              <a:rPr sz="4000" b="1" spc="-75" dirty="0">
                <a:solidFill>
                  <a:srgbClr val="DF2918"/>
                </a:solidFill>
                <a:latin typeface="Calibri"/>
                <a:cs typeface="Calibri"/>
              </a:rPr>
              <a:t> </a:t>
            </a:r>
            <a:r>
              <a:rPr sz="4000" b="1" spc="-375" dirty="0">
                <a:solidFill>
                  <a:srgbClr val="DF2918"/>
                </a:solidFill>
                <a:latin typeface="Calibri"/>
                <a:cs typeface="Calibri"/>
              </a:rPr>
              <a:t>И</a:t>
            </a:r>
            <a:r>
              <a:rPr sz="4000" b="1" spc="-75" dirty="0">
                <a:solidFill>
                  <a:srgbClr val="DF2918"/>
                </a:solidFill>
                <a:latin typeface="Calibri"/>
                <a:cs typeface="Calibri"/>
              </a:rPr>
              <a:t> </a:t>
            </a:r>
            <a:r>
              <a:rPr sz="4000" b="1" spc="-50" dirty="0">
                <a:solidFill>
                  <a:srgbClr val="DF2918"/>
                </a:solidFill>
                <a:latin typeface="Calibri"/>
                <a:cs typeface="Calibri"/>
              </a:rPr>
              <a:t>С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2320" y="814578"/>
            <a:ext cx="11070590" cy="3371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4" dirty="0">
                <a:solidFill>
                  <a:srgbClr val="001F5F"/>
                </a:solidFill>
                <a:latin typeface="Calibri"/>
                <a:cs typeface="Calibri"/>
              </a:rPr>
              <a:t>«Единый</a:t>
            </a:r>
            <a:r>
              <a:rPr sz="36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165" dirty="0">
                <a:solidFill>
                  <a:srgbClr val="001F5F"/>
                </a:solidFill>
                <a:latin typeface="Calibri"/>
                <a:cs typeface="Calibri"/>
              </a:rPr>
              <a:t>реестр</a:t>
            </a:r>
            <a:r>
              <a:rPr sz="36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195" dirty="0">
                <a:solidFill>
                  <a:srgbClr val="001F5F"/>
                </a:solidFill>
                <a:latin typeface="Calibri"/>
                <a:cs typeface="Calibri"/>
              </a:rPr>
              <a:t>Общероссийского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195" dirty="0">
                <a:solidFill>
                  <a:srgbClr val="001F5F"/>
                </a:solidFill>
                <a:latin typeface="Calibri"/>
                <a:cs typeface="Calibri"/>
              </a:rPr>
              <a:t>Профсоюза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185" dirty="0">
                <a:solidFill>
                  <a:srgbClr val="001F5F"/>
                </a:solidFill>
                <a:latin typeface="Calibri"/>
                <a:cs typeface="Calibri"/>
              </a:rPr>
              <a:t>образования»</a:t>
            </a:r>
            <a:endParaRPr sz="3600">
              <a:latin typeface="Calibri"/>
              <a:cs typeface="Calibri"/>
            </a:endParaRPr>
          </a:p>
          <a:p>
            <a:pPr marL="828040">
              <a:lnSpc>
                <a:spcPct val="100000"/>
              </a:lnSpc>
              <a:spcBef>
                <a:spcPts val="2450"/>
              </a:spcBef>
            </a:pPr>
            <a:r>
              <a:rPr sz="2400" spc="-95" dirty="0">
                <a:solidFill>
                  <a:srgbClr val="001F5F"/>
                </a:solidFill>
                <a:latin typeface="Calibri"/>
                <a:cs typeface="Calibri"/>
              </a:rPr>
              <a:t>Реестр</a:t>
            </a:r>
            <a:r>
              <a:rPr sz="24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40" dirty="0">
                <a:solidFill>
                  <a:srgbClr val="001F5F"/>
                </a:solidFill>
                <a:latin typeface="Calibri"/>
                <a:cs typeface="Calibri"/>
              </a:rPr>
              <a:t>Общероссийского</a:t>
            </a:r>
            <a:r>
              <a:rPr sz="2400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35" dirty="0">
                <a:solidFill>
                  <a:srgbClr val="001F5F"/>
                </a:solidFill>
                <a:latin typeface="Calibri"/>
                <a:cs typeface="Calibri"/>
              </a:rPr>
              <a:t>Профсоюза</a:t>
            </a:r>
            <a:r>
              <a:rPr sz="2400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образования</a:t>
            </a:r>
            <a:endParaRPr sz="2400">
              <a:latin typeface="Calibri"/>
              <a:cs typeface="Calibri"/>
            </a:endParaRPr>
          </a:p>
          <a:p>
            <a:pPr marL="842010" marR="1123950" indent="22860">
              <a:lnSpc>
                <a:spcPts val="5610"/>
              </a:lnSpc>
              <a:spcBef>
                <a:spcPts val="315"/>
              </a:spcBef>
            </a:pPr>
            <a:r>
              <a:rPr sz="2400" spc="-160" dirty="0">
                <a:solidFill>
                  <a:srgbClr val="001F5F"/>
                </a:solidFill>
                <a:latin typeface="Calibri"/>
                <a:cs typeface="Calibri"/>
              </a:rPr>
              <a:t>Учет</a:t>
            </a:r>
            <a:r>
              <a:rPr sz="24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65" dirty="0">
                <a:solidFill>
                  <a:srgbClr val="001F5F"/>
                </a:solidFill>
                <a:latin typeface="Calibri"/>
                <a:cs typeface="Calibri"/>
              </a:rPr>
              <a:t>членов</a:t>
            </a:r>
            <a:r>
              <a:rPr sz="2400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30" dirty="0">
                <a:solidFill>
                  <a:srgbClr val="001F5F"/>
                </a:solidFill>
                <a:latin typeface="Calibri"/>
                <a:cs typeface="Calibri"/>
              </a:rPr>
              <a:t>Профсоюза</a:t>
            </a:r>
            <a:r>
              <a:rPr sz="2400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21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4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60" dirty="0">
                <a:solidFill>
                  <a:srgbClr val="001F5F"/>
                </a:solidFill>
                <a:latin typeface="Calibri"/>
                <a:cs typeface="Calibri"/>
              </a:rPr>
              <a:t>электронный</a:t>
            </a:r>
            <a:r>
              <a:rPr sz="2400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0" dirty="0">
                <a:solidFill>
                  <a:srgbClr val="001F5F"/>
                </a:solidFill>
                <a:latin typeface="Calibri"/>
                <a:cs typeface="Calibri"/>
              </a:rPr>
              <a:t>профсоюзный</a:t>
            </a:r>
            <a:r>
              <a:rPr sz="2400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65" dirty="0">
                <a:solidFill>
                  <a:srgbClr val="001F5F"/>
                </a:solidFill>
                <a:latin typeface="Calibri"/>
                <a:cs typeface="Calibri"/>
              </a:rPr>
              <a:t>билет</a:t>
            </a:r>
            <a:r>
              <a:rPr sz="2400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80" dirty="0">
                <a:solidFill>
                  <a:srgbClr val="001F5F"/>
                </a:solidFill>
                <a:latin typeface="Calibri"/>
                <a:cs typeface="Calibri"/>
              </a:rPr>
              <a:t>единого</a:t>
            </a:r>
            <a:r>
              <a:rPr sz="24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14" dirty="0">
                <a:solidFill>
                  <a:srgbClr val="001F5F"/>
                </a:solidFill>
                <a:latin typeface="Calibri"/>
                <a:cs typeface="Calibri"/>
              </a:rPr>
              <a:t>образцы </a:t>
            </a:r>
            <a:r>
              <a:rPr sz="2400" spc="-195" dirty="0">
                <a:solidFill>
                  <a:srgbClr val="001F5F"/>
                </a:solidFill>
                <a:latin typeface="Calibri"/>
                <a:cs typeface="Calibri"/>
              </a:rPr>
              <a:t>Уменьшение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85" dirty="0">
                <a:solidFill>
                  <a:srgbClr val="001F5F"/>
                </a:solidFill>
                <a:latin typeface="Calibri"/>
                <a:cs typeface="Calibri"/>
              </a:rPr>
              <a:t>бумажного</a:t>
            </a:r>
            <a:r>
              <a:rPr sz="2400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80" dirty="0">
                <a:solidFill>
                  <a:srgbClr val="001F5F"/>
                </a:solidFill>
                <a:latin typeface="Calibri"/>
                <a:cs typeface="Calibri"/>
              </a:rPr>
              <a:t>документооборота</a:t>
            </a:r>
            <a:r>
              <a:rPr sz="2400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21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4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85" dirty="0">
                <a:solidFill>
                  <a:srgbClr val="001F5F"/>
                </a:solidFill>
                <a:latin typeface="Calibri"/>
                <a:cs typeface="Calibri"/>
              </a:rPr>
              <a:t>его</a:t>
            </a:r>
            <a:r>
              <a:rPr sz="2400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автоматизация </a:t>
            </a:r>
            <a:r>
              <a:rPr sz="2400" spc="-175" dirty="0">
                <a:solidFill>
                  <a:srgbClr val="001F5F"/>
                </a:solidFill>
                <a:latin typeface="Calibri"/>
                <a:cs typeface="Calibri"/>
              </a:rPr>
              <a:t>Автоматизация</a:t>
            </a:r>
            <a:r>
              <a:rPr sz="2400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40" dirty="0">
                <a:solidFill>
                  <a:srgbClr val="001F5F"/>
                </a:solidFill>
                <a:latin typeface="Calibri"/>
                <a:cs typeface="Calibri"/>
              </a:rPr>
              <a:t>отчетностей</a:t>
            </a:r>
            <a:r>
              <a:rPr sz="2400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5" dirty="0">
                <a:solidFill>
                  <a:srgbClr val="001F5F"/>
                </a:solidFill>
                <a:latin typeface="Calibri"/>
                <a:cs typeface="Calibri"/>
              </a:rPr>
              <a:t>организаций</a:t>
            </a:r>
            <a:r>
              <a:rPr sz="2400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Профсоюза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97965" y="5927242"/>
            <a:ext cx="2682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20" dirty="0">
                <a:solidFill>
                  <a:srgbClr val="001F5F"/>
                </a:solidFill>
                <a:latin typeface="Calibri"/>
                <a:cs typeface="Calibri"/>
              </a:rPr>
              <a:t>Мобильная</a:t>
            </a:r>
            <a:r>
              <a:rPr sz="2400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35" dirty="0">
                <a:solidFill>
                  <a:srgbClr val="001F5F"/>
                </a:solidFill>
                <a:latin typeface="Calibri"/>
                <a:cs typeface="Calibri"/>
              </a:rPr>
              <a:t>версия</a:t>
            </a:r>
            <a:r>
              <a:rPr sz="2400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80" dirty="0">
                <a:solidFill>
                  <a:srgbClr val="001F5F"/>
                </a:solidFill>
                <a:latin typeface="Calibri"/>
                <a:cs typeface="Calibri"/>
              </a:rPr>
              <a:t>АИС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152400" y="1371600"/>
            <a:ext cx="11658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Первичная профсоюзная организация сотрудников Тольяттинского Государственного университета Профсоюза работников народного образования и науки РФ самарской области -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16,9%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Безенчукская районная организация Профсоюза работников народного образования и науки РФ -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31%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Клявлинская районная организация Профсоюза работников народного образования и науки РФ Самарской области -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32,5%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Первичная профсоюзная организация сотрудников и студентов Чапаевского Губернского колледжа Профсоюза работников народного образования и науки РФ -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36,3%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Шигонская районная организация Профсоюза работников народного образования и науки Российской Федерации -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41,4%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Красноглинская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районная организация Профсоюза работников народного образования и науки РФ -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49,5%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Сергиевская районная организация Профсоюза работников народного образования и науки РФ -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49,7%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19400" y="304800"/>
            <a:ext cx="937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рофсоюзные организации (территориальные) с охватом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профчленства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менее 50%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5169" y="0"/>
            <a:ext cx="2496312" cy="168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88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152400" y="1371600"/>
            <a:ext cx="11658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245849"/>
            <a:ext cx="1203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Рейтингование территориальных организаций Профсоюза и первичных профсоюзных организаций с правами территориальной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373347"/>
              </p:ext>
            </p:extLst>
          </p:nvPr>
        </p:nvGraphicFramePr>
        <p:xfrm>
          <a:off x="152400" y="1135797"/>
          <a:ext cx="11811000" cy="54985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43928">
                  <a:extLst>
                    <a:ext uri="{9D8B030D-6E8A-4147-A177-3AD203B41FA5}">
                      <a16:colId xmlns:a16="http://schemas.microsoft.com/office/drawing/2014/main" xmlns="" val="2538821395"/>
                    </a:ext>
                  </a:extLst>
                </a:gridCol>
                <a:gridCol w="9590672">
                  <a:extLst>
                    <a:ext uri="{9D8B030D-6E8A-4147-A177-3AD203B41FA5}">
                      <a16:colId xmlns:a16="http://schemas.microsoft.com/office/drawing/2014/main" xmlns="" val="258933795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155334548"/>
                    </a:ext>
                  </a:extLst>
                </a:gridCol>
              </a:tblGrid>
              <a:tr h="633797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организации, где охват профсоюзным членством составляет 80%-100%.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Охват </a:t>
                      </a:r>
                      <a:r>
                        <a:rPr lang="ru-RU" sz="16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проф.членством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2542150"/>
                  </a:ext>
                </a:extLst>
              </a:tr>
              <a:tr h="50235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Первичная профсоюзная организация Отрадненского нефтяного техникума Профсоюза работников народного образования и науки РФ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4023078"/>
                  </a:ext>
                </a:extLst>
              </a:tr>
              <a:tr h="33490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Большечерниговская районная общественная организация Профсоюза работников народного образования и науки РФ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98,4%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1202983"/>
                  </a:ext>
                </a:extLst>
              </a:tr>
              <a:tr h="50235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Профсоюзная организация студентов Самарского государственного экономического университета Профсоюза работников народного образования и науки РФ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98,3%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7193551"/>
                  </a:ext>
                </a:extLst>
              </a:tr>
              <a:tr h="50235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Первичная профсоюзная организация студентов Поволжской государственной социально-гуманитарной академии Профсоюза работников народного образования и науки РФ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98,0%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7116579"/>
                  </a:ext>
                </a:extLst>
              </a:tr>
              <a:tr h="50235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Первичная профсоюзная организация Самарского управления министерства образования и науки Самарской области Профсоюза работников народного образования и науки РФ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97,5%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8876787"/>
                  </a:ext>
                </a:extLst>
              </a:tr>
              <a:tr h="33490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Профсоюзная организация городского округа Сызрань Профсоюза работников народного образования и науки РФ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93,0%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0569471"/>
                  </a:ext>
                </a:extLst>
              </a:tr>
              <a:tr h="51387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Профсоюзная организация студентов Самарского Технического университета Профсоюза работников народного образования и науки РФ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92,5%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8050514"/>
                  </a:ext>
                </a:extLst>
              </a:tr>
              <a:tr h="429706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Кинельская городская организация Профсоюза работников народного образования и науки РФ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91,8%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5214271"/>
                  </a:ext>
                </a:extLst>
              </a:tr>
              <a:tr h="33490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Новокуйбышевская городская организация Профсоюза работников народного образования и науки РФ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91,4%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7778560"/>
                  </a:ext>
                </a:extLst>
              </a:tr>
              <a:tr h="51387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Волжская районная организация Профсоюза работников народного образования и науки Российской Федерации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91,3%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0448600"/>
                  </a:ext>
                </a:extLst>
              </a:tr>
            </a:tbl>
          </a:graphicData>
        </a:graphic>
      </p:graphicFrame>
      <p:pic>
        <p:nvPicPr>
          <p:cNvPr id="5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123310"/>
            <a:ext cx="1299971" cy="89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9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152400" y="1371600"/>
            <a:ext cx="11658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071981"/>
              </p:ext>
            </p:extLst>
          </p:nvPr>
        </p:nvGraphicFramePr>
        <p:xfrm>
          <a:off x="457200" y="1371600"/>
          <a:ext cx="11353800" cy="63379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22873">
                  <a:extLst>
                    <a:ext uri="{9D8B030D-6E8A-4147-A177-3AD203B41FA5}">
                      <a16:colId xmlns:a16="http://schemas.microsoft.com/office/drawing/2014/main" xmlns="" val="507936495"/>
                    </a:ext>
                  </a:extLst>
                </a:gridCol>
                <a:gridCol w="9219420">
                  <a:extLst>
                    <a:ext uri="{9D8B030D-6E8A-4147-A177-3AD203B41FA5}">
                      <a16:colId xmlns:a16="http://schemas.microsoft.com/office/drawing/2014/main" xmlns="" val="651867659"/>
                    </a:ext>
                  </a:extLst>
                </a:gridCol>
                <a:gridCol w="1611507">
                  <a:extLst>
                    <a:ext uri="{9D8B030D-6E8A-4147-A177-3AD203B41FA5}">
                      <a16:colId xmlns:a16="http://schemas.microsoft.com/office/drawing/2014/main" xmlns="" val="340959585"/>
                    </a:ext>
                  </a:extLst>
                </a:gridCol>
              </a:tblGrid>
              <a:tr h="633797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организации, где охват профсоюзным членством составляет 80%-100%.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Охват </a:t>
                      </a:r>
                      <a:r>
                        <a:rPr lang="ru-RU" sz="16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проф.членством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49" marR="4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7335787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341987"/>
              </p:ext>
            </p:extLst>
          </p:nvPr>
        </p:nvGraphicFramePr>
        <p:xfrm>
          <a:off x="457201" y="2005398"/>
          <a:ext cx="11353799" cy="436517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29843">
                  <a:extLst>
                    <a:ext uri="{9D8B030D-6E8A-4147-A177-3AD203B41FA5}">
                      <a16:colId xmlns:a16="http://schemas.microsoft.com/office/drawing/2014/main" xmlns="" val="2368027801"/>
                    </a:ext>
                  </a:extLst>
                </a:gridCol>
                <a:gridCol w="9223756">
                  <a:extLst>
                    <a:ext uri="{9D8B030D-6E8A-4147-A177-3AD203B41FA5}">
                      <a16:colId xmlns:a16="http://schemas.microsoft.com/office/drawing/2014/main" xmlns="" val="176891087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665023890"/>
                    </a:ext>
                  </a:extLst>
                </a:gridCol>
              </a:tblGrid>
              <a:tr h="49171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</a:t>
                      </a:r>
                    </a:p>
                  </a:txBody>
                  <a:tcPr marL="50389" marR="50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Кинель-Черкасская районная организация Профсоюза работников народного образования и науки РФ</a:t>
                      </a:r>
                    </a:p>
                  </a:txBody>
                  <a:tcPr marL="50389" marR="50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89,9%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89" marR="50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2664778"/>
                  </a:ext>
                </a:extLst>
              </a:tr>
              <a:tr h="80115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</a:t>
                      </a:r>
                    </a:p>
                  </a:txBody>
                  <a:tcPr marL="50389" marR="50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Первичная общественная организация Профсоюза государственного автономного образовательного учреждения среднего профессионального образования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Новокуйбышевского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государственного гуманитарно-технологического колледжа Профсоюза работников народного образования и науки РФ</a:t>
                      </a:r>
                    </a:p>
                  </a:txBody>
                  <a:tcPr marL="50389" marR="50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87,7%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89" marR="50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5015767"/>
                  </a:ext>
                </a:extLst>
              </a:tr>
              <a:tr h="49171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</a:t>
                      </a:r>
                    </a:p>
                  </a:txBody>
                  <a:tcPr marL="50389" marR="50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Комсомольская районная организация Профсоюза работников народного образования и науки Российской Федерации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г.Тольятти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89" marR="50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87,0%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89" marR="50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7911016"/>
                  </a:ext>
                </a:extLst>
              </a:tr>
              <a:tr h="49171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</a:t>
                      </a:r>
                    </a:p>
                  </a:txBody>
                  <a:tcPr marL="50389" marR="50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Куйбышевская районная организация Профсоюза работников народного образования и науки Российской Федерации</a:t>
                      </a:r>
                    </a:p>
                  </a:txBody>
                  <a:tcPr marL="50389" marR="50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86,4%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89" marR="50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5232638"/>
                  </a:ext>
                </a:extLst>
              </a:tr>
              <a:tr h="49171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</a:t>
                      </a:r>
                    </a:p>
                  </a:txBody>
                  <a:tcPr marL="50389" marR="50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Кировская районная организация Профсоюза работников народного образования и науки РФ</a:t>
                      </a:r>
                    </a:p>
                  </a:txBody>
                  <a:tcPr marL="50389" marR="50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84,1%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89" marR="50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1588195"/>
                  </a:ext>
                </a:extLst>
              </a:tr>
              <a:tr h="36219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</a:t>
                      </a:r>
                    </a:p>
                  </a:txBody>
                  <a:tcPr marL="50389" marR="50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Советская районная организация Профсоюза работников народного образования и науки РФ г. Самара</a:t>
                      </a:r>
                    </a:p>
                  </a:txBody>
                  <a:tcPr marL="50389" marR="50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83,8%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89" marR="50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2800014"/>
                  </a:ext>
                </a:extLst>
              </a:tr>
              <a:tr h="48069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</a:t>
                      </a:r>
                    </a:p>
                  </a:txBody>
                  <a:tcPr marL="50389" marR="50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Самарская районная организация г.о. Самара Профсоюза работников народного образования и науки Российской Федерации</a:t>
                      </a:r>
                    </a:p>
                  </a:txBody>
                  <a:tcPr marL="50389" marR="50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83,3%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89" marR="50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2999931"/>
                  </a:ext>
                </a:extLst>
              </a:tr>
              <a:tr h="400342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</a:t>
                      </a:r>
                    </a:p>
                  </a:txBody>
                  <a:tcPr marL="50389" marR="50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Промышленная районная организация Профсоюза работников народного образования и науки Российской Федерации</a:t>
                      </a:r>
                    </a:p>
                  </a:txBody>
                  <a:tcPr marL="50389" marR="50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83,0%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89" marR="50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2198804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123310"/>
            <a:ext cx="1299971" cy="89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18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1F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2288</Words>
  <Application>Microsoft Office PowerPoint</Application>
  <PresentationFormat>Широкоэкранный</PresentationFormat>
  <Paragraphs>379</Paragraphs>
  <Slides>27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Times New Roman</vt:lpstr>
      <vt:lpstr>Verdana</vt:lpstr>
      <vt:lpstr>Calibri Light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На 1 января 2022 года</vt:lpstr>
      <vt:lpstr>Показатели эффективности </vt:lpstr>
      <vt:lpstr>Эффективность АИС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Социальное партнерство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Будущее начинается сегодня!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Геенко</dc:creator>
  <cp:lastModifiedBy>Учетная запись Майкрософт</cp:lastModifiedBy>
  <cp:revision>120</cp:revision>
  <dcterms:created xsi:type="dcterms:W3CDTF">2022-02-10T05:33:55Z</dcterms:created>
  <dcterms:modified xsi:type="dcterms:W3CDTF">2022-04-22T04:05:15Z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4877181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